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352" r:id="rId2"/>
    <p:sldId id="354" r:id="rId3"/>
    <p:sldId id="358" r:id="rId4"/>
    <p:sldId id="357" r:id="rId5"/>
    <p:sldId id="375" r:id="rId6"/>
    <p:sldId id="355" r:id="rId7"/>
    <p:sldId id="374" r:id="rId8"/>
    <p:sldId id="359" r:id="rId9"/>
    <p:sldId id="360" r:id="rId10"/>
    <p:sldId id="361" r:id="rId11"/>
    <p:sldId id="364" r:id="rId12"/>
    <p:sldId id="363" r:id="rId13"/>
    <p:sldId id="370" r:id="rId14"/>
    <p:sldId id="368" r:id="rId15"/>
    <p:sldId id="369" r:id="rId16"/>
    <p:sldId id="371" r:id="rId17"/>
    <p:sldId id="372" r:id="rId18"/>
    <p:sldId id="373" r:id="rId19"/>
    <p:sldId id="366" r:id="rId20"/>
    <p:sldId id="365" r:id="rId21"/>
    <p:sldId id="259" r:id="rId22"/>
  </p:sldIdLst>
  <p:sldSz cx="9144000" cy="6858000" type="screen4x3"/>
  <p:notesSz cx="6858000" cy="9144000"/>
  <p:defaultTextStyle>
    <a:defPPr>
      <a:defRPr lang="zh-CN"/>
    </a:defPPr>
    <a:lvl1pPr algn="ctr" defTabSz="457200" rtl="0" fontAlgn="base">
      <a:spcBef>
        <a:spcPct val="0"/>
      </a:spcBef>
      <a:spcAft>
        <a:spcPct val="0"/>
      </a:spcAft>
      <a:defRPr sz="3600" kern="1200">
        <a:solidFill>
          <a:schemeClr val="tx1"/>
        </a:solidFill>
        <a:latin typeface="Arial" charset="0"/>
        <a:ea typeface="宋体" charset="-122"/>
        <a:cs typeface="+mn-cs"/>
      </a:defRPr>
    </a:lvl1pPr>
    <a:lvl2pPr marL="457200" algn="ctr" defTabSz="457200" rtl="0" fontAlgn="base">
      <a:spcBef>
        <a:spcPct val="0"/>
      </a:spcBef>
      <a:spcAft>
        <a:spcPct val="0"/>
      </a:spcAft>
      <a:defRPr sz="3600" kern="1200">
        <a:solidFill>
          <a:schemeClr val="tx1"/>
        </a:solidFill>
        <a:latin typeface="Arial" charset="0"/>
        <a:ea typeface="宋体" charset="-122"/>
        <a:cs typeface="+mn-cs"/>
      </a:defRPr>
    </a:lvl2pPr>
    <a:lvl3pPr marL="914400" algn="ctr" defTabSz="457200" rtl="0" fontAlgn="base">
      <a:spcBef>
        <a:spcPct val="0"/>
      </a:spcBef>
      <a:spcAft>
        <a:spcPct val="0"/>
      </a:spcAft>
      <a:defRPr sz="3600" kern="1200">
        <a:solidFill>
          <a:schemeClr val="tx1"/>
        </a:solidFill>
        <a:latin typeface="Arial" charset="0"/>
        <a:ea typeface="宋体" charset="-122"/>
        <a:cs typeface="+mn-cs"/>
      </a:defRPr>
    </a:lvl3pPr>
    <a:lvl4pPr marL="1371600" algn="ctr" defTabSz="457200" rtl="0" fontAlgn="base">
      <a:spcBef>
        <a:spcPct val="0"/>
      </a:spcBef>
      <a:spcAft>
        <a:spcPct val="0"/>
      </a:spcAft>
      <a:defRPr sz="3600" kern="1200">
        <a:solidFill>
          <a:schemeClr val="tx1"/>
        </a:solidFill>
        <a:latin typeface="Arial" charset="0"/>
        <a:ea typeface="宋体" charset="-122"/>
        <a:cs typeface="+mn-cs"/>
      </a:defRPr>
    </a:lvl4pPr>
    <a:lvl5pPr marL="1828800" algn="ctr" defTabSz="457200" rtl="0" fontAlgn="base">
      <a:spcBef>
        <a:spcPct val="0"/>
      </a:spcBef>
      <a:spcAft>
        <a:spcPct val="0"/>
      </a:spcAft>
      <a:defRPr sz="3600" kern="1200">
        <a:solidFill>
          <a:schemeClr val="tx1"/>
        </a:solidFill>
        <a:latin typeface="Arial" charset="0"/>
        <a:ea typeface="宋体" charset="-122"/>
        <a:cs typeface="+mn-cs"/>
      </a:defRPr>
    </a:lvl5pPr>
    <a:lvl6pPr marL="2286000" algn="l" defTabSz="914400" rtl="0" eaLnBrk="1" latinLnBrk="0" hangingPunct="1">
      <a:defRPr sz="3600" kern="1200">
        <a:solidFill>
          <a:schemeClr val="tx1"/>
        </a:solidFill>
        <a:latin typeface="Arial" charset="0"/>
        <a:ea typeface="宋体" charset="-122"/>
        <a:cs typeface="+mn-cs"/>
      </a:defRPr>
    </a:lvl6pPr>
    <a:lvl7pPr marL="2743200" algn="l" defTabSz="914400" rtl="0" eaLnBrk="1" latinLnBrk="0" hangingPunct="1">
      <a:defRPr sz="3600" kern="1200">
        <a:solidFill>
          <a:schemeClr val="tx1"/>
        </a:solidFill>
        <a:latin typeface="Arial" charset="0"/>
        <a:ea typeface="宋体" charset="-122"/>
        <a:cs typeface="+mn-cs"/>
      </a:defRPr>
    </a:lvl7pPr>
    <a:lvl8pPr marL="3200400" algn="l" defTabSz="914400" rtl="0" eaLnBrk="1" latinLnBrk="0" hangingPunct="1">
      <a:defRPr sz="3600" kern="1200">
        <a:solidFill>
          <a:schemeClr val="tx1"/>
        </a:solidFill>
        <a:latin typeface="Arial" charset="0"/>
        <a:ea typeface="宋体" charset="-122"/>
        <a:cs typeface="+mn-cs"/>
      </a:defRPr>
    </a:lvl8pPr>
    <a:lvl9pPr marL="3657600" algn="l" defTabSz="914400" rtl="0" eaLnBrk="1" latinLnBrk="0" hangingPunct="1">
      <a:defRPr sz="36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A6388"/>
    <a:srgbClr val="2AB184"/>
    <a:srgbClr val="35465F"/>
    <a:srgbClr val="17375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9" autoAdjust="0"/>
    <p:restoredTop sz="69730" autoAdjust="0"/>
  </p:normalViewPr>
  <p:slideViewPr>
    <p:cSldViewPr snapToGrid="0" snapToObjects="1">
      <p:cViewPr>
        <p:scale>
          <a:sx n="80" d="100"/>
          <a:sy n="80" d="100"/>
        </p:scale>
        <p:origin x="-115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4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F:\&#38654;&#38718;&#21475;&#32617;\&#35774;&#35745;&#26041;&#26696;\3-5&#26376;&#32946;&#26126;8&#20013;&#23448;&#26041;&#30417;&#27979;&#25968;&#25454;&#23545;&#2760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hart>
    <c:title>
      <c:tx>
        <c:rich>
          <a:bodyPr rot="0" spcFirstLastPara="0" vertOverflow="ellipsis" vert="horz" wrap="square" anchor="ctr" anchorCtr="1"/>
          <a:lstStyle/>
          <a:p>
            <a:pPr>
              <a:defRPr lang="zh-CN" sz="14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r>
              <a:rPr lang="en-US" altLang="zh-CN" sz="1400" b="0" i="0" u="none" strike="noStrike" baseline="0" dirty="0">
                <a:solidFill>
                  <a:srgbClr val="333333"/>
                </a:solidFill>
                <a:latin typeface="Calibri" panose="020F0502020204030204"/>
                <a:cs typeface="Calibri" panose="020F0502020204030204"/>
              </a:rPr>
              <a:t>PM2.5</a:t>
            </a:r>
            <a:r>
              <a:rPr lang="zh-CN" altLang="en-US" sz="1400" b="0" i="0" u="none" strike="noStrike" baseline="0">
                <a:solidFill>
                  <a:srgbClr val="333333"/>
                </a:solidFill>
                <a:latin typeface="宋体" panose="02010600030101010101" pitchFamily="2" charset="-122"/>
                <a:ea typeface="宋体" panose="02010600030101010101" pitchFamily="2" charset="-122"/>
              </a:rPr>
              <a:t>在校监测与官方数据对比</a:t>
            </a:r>
            <a:endParaRPr lang="zh-CN" altLang="en-US"/>
          </a:p>
        </c:rich>
      </c:tx>
      <c:layout/>
      <c:spPr>
        <a:noFill/>
        <a:ln>
          <a:noFill/>
        </a:ln>
        <a:effectLst/>
      </c:spPr>
    </c:title>
    <c:plotArea>
      <c:layout/>
      <c:lineChart>
        <c:grouping val="standard"/>
        <c:ser>
          <c:idx val="0"/>
          <c:order val="0"/>
          <c:tx>
            <c:strRef>
              <c:f>Sheet1!$D$1</c:f>
              <c:strCache>
                <c:ptCount val="1"/>
                <c:pt idx="0">
                  <c:v>官方</c:v>
                </c:pt>
              </c:strCache>
            </c:strRef>
          </c:tx>
          <c:spPr>
            <a:ln w="22225" cap="rnd" cmpd="sng" algn="ctr">
              <a:solidFill>
                <a:schemeClr val="accent5"/>
              </a:solidFill>
              <a:prstDash val="solid"/>
              <a:round/>
            </a:ln>
            <a:effectLst/>
          </c:spPr>
          <c:marker>
            <c:symbol val="circle"/>
            <c:size val="5"/>
            <c:spPr>
              <a:solidFill>
                <a:schemeClr val="accent1"/>
              </a:solidFill>
              <a:ln w="9525" cap="flat" cmpd="sng" algn="ctr">
                <a:solidFill>
                  <a:schemeClr val="accent1"/>
                </a:solidFill>
                <a:prstDash val="solid"/>
                <a:round/>
              </a:ln>
              <a:effectLst/>
            </c:spPr>
          </c:marker>
          <c:cat>
            <c:strRef>
              <c:f>Sheet1!$B$2:$B$39</c:f>
              <c:strCache>
                <c:ptCount val="38"/>
                <c:pt idx="0">
                  <c:v>3月7日</c:v>
                </c:pt>
                <c:pt idx="1">
                  <c:v>3月8日</c:v>
                </c:pt>
                <c:pt idx="2">
                  <c:v>3月9日</c:v>
                </c:pt>
                <c:pt idx="3">
                  <c:v>3月10日</c:v>
                </c:pt>
                <c:pt idx="4">
                  <c:v>3月11日</c:v>
                </c:pt>
                <c:pt idx="5">
                  <c:v>3月14日</c:v>
                </c:pt>
                <c:pt idx="6">
                  <c:v>3月15日</c:v>
                </c:pt>
                <c:pt idx="7">
                  <c:v>3月16日</c:v>
                </c:pt>
                <c:pt idx="8">
                  <c:v>3月17日</c:v>
                </c:pt>
                <c:pt idx="9">
                  <c:v>3月18日</c:v>
                </c:pt>
                <c:pt idx="10">
                  <c:v>3月21日</c:v>
                </c:pt>
                <c:pt idx="11">
                  <c:v>3月23日</c:v>
                </c:pt>
                <c:pt idx="12">
                  <c:v>3月24日</c:v>
                </c:pt>
                <c:pt idx="13">
                  <c:v>3月25日</c:v>
                </c:pt>
                <c:pt idx="14">
                  <c:v>3月28日</c:v>
                </c:pt>
                <c:pt idx="15">
                  <c:v>3月29日</c:v>
                </c:pt>
                <c:pt idx="16">
                  <c:v>3月30日</c:v>
                </c:pt>
                <c:pt idx="17">
                  <c:v>3月31日</c:v>
                </c:pt>
                <c:pt idx="18">
                  <c:v>4月1日</c:v>
                </c:pt>
                <c:pt idx="19">
                  <c:v>4月5日</c:v>
                </c:pt>
                <c:pt idx="20">
                  <c:v>4月6日</c:v>
                </c:pt>
                <c:pt idx="21">
                  <c:v>4月7日</c:v>
                </c:pt>
                <c:pt idx="22">
                  <c:v>4月8日</c:v>
                </c:pt>
                <c:pt idx="23">
                  <c:v>4月11日</c:v>
                </c:pt>
                <c:pt idx="24">
                  <c:v>4月12日</c:v>
                </c:pt>
                <c:pt idx="25">
                  <c:v>4月13日</c:v>
                </c:pt>
                <c:pt idx="26">
                  <c:v>4月14日</c:v>
                </c:pt>
                <c:pt idx="27">
                  <c:v>4月15日</c:v>
                </c:pt>
                <c:pt idx="28">
                  <c:v>4月18日</c:v>
                </c:pt>
                <c:pt idx="29">
                  <c:v>4月19日</c:v>
                </c:pt>
                <c:pt idx="30">
                  <c:v>4月20日</c:v>
                </c:pt>
                <c:pt idx="31">
                  <c:v>4月21日</c:v>
                </c:pt>
                <c:pt idx="32">
                  <c:v>4月22日</c:v>
                </c:pt>
                <c:pt idx="33">
                  <c:v>4月25日</c:v>
                </c:pt>
                <c:pt idx="34">
                  <c:v>4月26日</c:v>
                </c:pt>
                <c:pt idx="35">
                  <c:v>4月27日</c:v>
                </c:pt>
                <c:pt idx="36">
                  <c:v>4月28日</c:v>
                </c:pt>
                <c:pt idx="37">
                  <c:v>4月29日</c:v>
                </c:pt>
              </c:strCache>
            </c:strRef>
          </c:cat>
          <c:val>
            <c:numRef>
              <c:f>Sheet1!$D$2:$D$39</c:f>
              <c:numCache>
                <c:formatCode>General</c:formatCode>
                <c:ptCount val="38"/>
                <c:pt idx="0">
                  <c:v>40</c:v>
                </c:pt>
                <c:pt idx="1">
                  <c:v>17</c:v>
                </c:pt>
                <c:pt idx="2">
                  <c:v>14</c:v>
                </c:pt>
                <c:pt idx="3">
                  <c:v>21</c:v>
                </c:pt>
                <c:pt idx="4">
                  <c:v>25</c:v>
                </c:pt>
                <c:pt idx="5">
                  <c:v>39</c:v>
                </c:pt>
                <c:pt idx="6">
                  <c:v>53</c:v>
                </c:pt>
                <c:pt idx="7">
                  <c:v>43</c:v>
                </c:pt>
                <c:pt idx="8">
                  <c:v>52</c:v>
                </c:pt>
                <c:pt idx="9">
                  <c:v>41</c:v>
                </c:pt>
                <c:pt idx="10">
                  <c:v>61</c:v>
                </c:pt>
                <c:pt idx="11">
                  <c:v>21</c:v>
                </c:pt>
                <c:pt idx="12">
                  <c:v>23</c:v>
                </c:pt>
                <c:pt idx="13">
                  <c:v>24</c:v>
                </c:pt>
                <c:pt idx="14">
                  <c:v>72</c:v>
                </c:pt>
                <c:pt idx="15">
                  <c:v>38</c:v>
                </c:pt>
                <c:pt idx="16">
                  <c:v>29</c:v>
                </c:pt>
                <c:pt idx="17">
                  <c:v>43</c:v>
                </c:pt>
                <c:pt idx="18">
                  <c:v>94</c:v>
                </c:pt>
                <c:pt idx="19">
                  <c:v>78</c:v>
                </c:pt>
                <c:pt idx="20">
                  <c:v>58</c:v>
                </c:pt>
                <c:pt idx="21">
                  <c:v>39</c:v>
                </c:pt>
                <c:pt idx="22">
                  <c:v>24</c:v>
                </c:pt>
                <c:pt idx="23">
                  <c:v>27</c:v>
                </c:pt>
                <c:pt idx="24">
                  <c:v>45</c:v>
                </c:pt>
                <c:pt idx="25">
                  <c:v>82</c:v>
                </c:pt>
                <c:pt idx="26">
                  <c:v>48</c:v>
                </c:pt>
                <c:pt idx="27">
                  <c:v>37</c:v>
                </c:pt>
                <c:pt idx="28">
                  <c:v>25</c:v>
                </c:pt>
                <c:pt idx="29">
                  <c:v>22</c:v>
                </c:pt>
                <c:pt idx="30">
                  <c:v>26</c:v>
                </c:pt>
                <c:pt idx="31">
                  <c:v>35</c:v>
                </c:pt>
                <c:pt idx="32">
                  <c:v>68</c:v>
                </c:pt>
                <c:pt idx="33">
                  <c:v>77</c:v>
                </c:pt>
                <c:pt idx="34">
                  <c:v>96</c:v>
                </c:pt>
                <c:pt idx="35">
                  <c:v>49</c:v>
                </c:pt>
                <c:pt idx="36">
                  <c:v>25</c:v>
                </c:pt>
                <c:pt idx="37">
                  <c:v>24</c:v>
                </c:pt>
              </c:numCache>
            </c:numRef>
          </c:val>
        </c:ser>
        <c:ser>
          <c:idx val="1"/>
          <c:order val="1"/>
          <c:tx>
            <c:strRef>
              <c:f>Sheet1!$C$1</c:f>
              <c:strCache>
                <c:ptCount val="1"/>
                <c:pt idx="0">
                  <c:v>8中</c:v>
                </c:pt>
              </c:strCache>
            </c:strRef>
          </c:tx>
          <c:spPr>
            <a:ln w="19050" cap="rnd" cmpd="sng" algn="ctr">
              <a:solidFill>
                <a:srgbClr val="00B050"/>
              </a:solidFill>
              <a:prstDash val="solid"/>
              <a:round/>
            </a:ln>
            <a:effectLst/>
          </c:spPr>
          <c:marker>
            <c:symbol val="circle"/>
            <c:size val="5"/>
            <c:spPr>
              <a:gradFill>
                <a:gsLst>
                  <a:gs pos="0">
                    <a:srgbClr val="14CD68"/>
                  </a:gs>
                  <a:gs pos="100000">
                    <a:srgbClr val="0B6E38"/>
                  </a:gs>
                </a:gsLst>
                <a:lin ang="5400000" scaled="0"/>
              </a:gradFill>
              <a:ln w="9525" cap="flat" cmpd="sng" algn="ctr">
                <a:solidFill>
                  <a:srgbClr val="00B050"/>
                </a:solidFill>
                <a:prstDash val="solid"/>
                <a:round/>
              </a:ln>
              <a:effectLst/>
            </c:spPr>
          </c:marker>
          <c:cat>
            <c:strRef>
              <c:f>Sheet1!$B$2:$B$39</c:f>
              <c:strCache>
                <c:ptCount val="38"/>
                <c:pt idx="0">
                  <c:v>3月7日</c:v>
                </c:pt>
                <c:pt idx="1">
                  <c:v>3月8日</c:v>
                </c:pt>
                <c:pt idx="2">
                  <c:v>3月9日</c:v>
                </c:pt>
                <c:pt idx="3">
                  <c:v>3月10日</c:v>
                </c:pt>
                <c:pt idx="4">
                  <c:v>3月11日</c:v>
                </c:pt>
                <c:pt idx="5">
                  <c:v>3月14日</c:v>
                </c:pt>
                <c:pt idx="6">
                  <c:v>3月15日</c:v>
                </c:pt>
                <c:pt idx="7">
                  <c:v>3月16日</c:v>
                </c:pt>
                <c:pt idx="8">
                  <c:v>3月17日</c:v>
                </c:pt>
                <c:pt idx="9">
                  <c:v>3月18日</c:v>
                </c:pt>
                <c:pt idx="10">
                  <c:v>3月21日</c:v>
                </c:pt>
                <c:pt idx="11">
                  <c:v>3月23日</c:v>
                </c:pt>
                <c:pt idx="12">
                  <c:v>3月24日</c:v>
                </c:pt>
                <c:pt idx="13">
                  <c:v>3月25日</c:v>
                </c:pt>
                <c:pt idx="14">
                  <c:v>3月28日</c:v>
                </c:pt>
                <c:pt idx="15">
                  <c:v>3月29日</c:v>
                </c:pt>
                <c:pt idx="16">
                  <c:v>3月30日</c:v>
                </c:pt>
                <c:pt idx="17">
                  <c:v>3月31日</c:v>
                </c:pt>
                <c:pt idx="18">
                  <c:v>4月1日</c:v>
                </c:pt>
                <c:pt idx="19">
                  <c:v>4月5日</c:v>
                </c:pt>
                <c:pt idx="20">
                  <c:v>4月6日</c:v>
                </c:pt>
                <c:pt idx="21">
                  <c:v>4月7日</c:v>
                </c:pt>
                <c:pt idx="22">
                  <c:v>4月8日</c:v>
                </c:pt>
                <c:pt idx="23">
                  <c:v>4月11日</c:v>
                </c:pt>
                <c:pt idx="24">
                  <c:v>4月12日</c:v>
                </c:pt>
                <c:pt idx="25">
                  <c:v>4月13日</c:v>
                </c:pt>
                <c:pt idx="26">
                  <c:v>4月14日</c:v>
                </c:pt>
                <c:pt idx="27">
                  <c:v>4月15日</c:v>
                </c:pt>
                <c:pt idx="28">
                  <c:v>4月18日</c:v>
                </c:pt>
                <c:pt idx="29">
                  <c:v>4月19日</c:v>
                </c:pt>
                <c:pt idx="30">
                  <c:v>4月20日</c:v>
                </c:pt>
                <c:pt idx="31">
                  <c:v>4月21日</c:v>
                </c:pt>
                <c:pt idx="32">
                  <c:v>4月22日</c:v>
                </c:pt>
                <c:pt idx="33">
                  <c:v>4月25日</c:v>
                </c:pt>
                <c:pt idx="34">
                  <c:v>4月26日</c:v>
                </c:pt>
                <c:pt idx="35">
                  <c:v>4月27日</c:v>
                </c:pt>
                <c:pt idx="36">
                  <c:v>4月28日</c:v>
                </c:pt>
                <c:pt idx="37">
                  <c:v>4月29日</c:v>
                </c:pt>
              </c:strCache>
            </c:strRef>
          </c:cat>
          <c:val>
            <c:numRef>
              <c:f>Sheet1!$C$2:$C$39</c:f>
              <c:numCache>
                <c:formatCode>General</c:formatCode>
                <c:ptCount val="38"/>
                <c:pt idx="0">
                  <c:v>51</c:v>
                </c:pt>
                <c:pt idx="1">
                  <c:v>18</c:v>
                </c:pt>
                <c:pt idx="2">
                  <c:v>10.6</c:v>
                </c:pt>
                <c:pt idx="3">
                  <c:v>18</c:v>
                </c:pt>
                <c:pt idx="4">
                  <c:v>21.7</c:v>
                </c:pt>
                <c:pt idx="5">
                  <c:v>38.700000000000003</c:v>
                </c:pt>
                <c:pt idx="6">
                  <c:v>69</c:v>
                </c:pt>
                <c:pt idx="7">
                  <c:v>53</c:v>
                </c:pt>
                <c:pt idx="8">
                  <c:v>113.8</c:v>
                </c:pt>
                <c:pt idx="9">
                  <c:v>59.2</c:v>
                </c:pt>
                <c:pt idx="10">
                  <c:v>53</c:v>
                </c:pt>
                <c:pt idx="11">
                  <c:v>54.8</c:v>
                </c:pt>
                <c:pt idx="12">
                  <c:v>30.4</c:v>
                </c:pt>
                <c:pt idx="13">
                  <c:v>24.8</c:v>
                </c:pt>
                <c:pt idx="14">
                  <c:v>53.8</c:v>
                </c:pt>
                <c:pt idx="15">
                  <c:v>61.4</c:v>
                </c:pt>
                <c:pt idx="16">
                  <c:v>53.2</c:v>
                </c:pt>
                <c:pt idx="17">
                  <c:v>73.2</c:v>
                </c:pt>
                <c:pt idx="18">
                  <c:v>76.099999999999994</c:v>
                </c:pt>
                <c:pt idx="19">
                  <c:v>105</c:v>
                </c:pt>
                <c:pt idx="20">
                  <c:v>35.4</c:v>
                </c:pt>
                <c:pt idx="21">
                  <c:v>38.700000000000003</c:v>
                </c:pt>
                <c:pt idx="22">
                  <c:v>77.2</c:v>
                </c:pt>
                <c:pt idx="23">
                  <c:v>54.1</c:v>
                </c:pt>
                <c:pt idx="24">
                  <c:v>70.2</c:v>
                </c:pt>
                <c:pt idx="25">
                  <c:v>63.2</c:v>
                </c:pt>
                <c:pt idx="26">
                  <c:v>123.1</c:v>
                </c:pt>
                <c:pt idx="27">
                  <c:v>48.3</c:v>
                </c:pt>
                <c:pt idx="28">
                  <c:v>61.7</c:v>
                </c:pt>
                <c:pt idx="29">
                  <c:v>49.3</c:v>
                </c:pt>
                <c:pt idx="30">
                  <c:v>63.7</c:v>
                </c:pt>
                <c:pt idx="31">
                  <c:v>59.1</c:v>
                </c:pt>
                <c:pt idx="32">
                  <c:v>43.3</c:v>
                </c:pt>
                <c:pt idx="33">
                  <c:v>33.700000000000003</c:v>
                </c:pt>
                <c:pt idx="34">
                  <c:v>41.7</c:v>
                </c:pt>
                <c:pt idx="35">
                  <c:v>34.800000000000004</c:v>
                </c:pt>
                <c:pt idx="36">
                  <c:v>50.2</c:v>
                </c:pt>
                <c:pt idx="37">
                  <c:v>120</c:v>
                </c:pt>
              </c:numCache>
            </c:numRef>
          </c:val>
        </c:ser>
        <c:ser>
          <c:idx val="2"/>
          <c:order val="2"/>
          <c:tx>
            <c:strRef>
              <c:f>Sheet1!$E$1</c:f>
              <c:strCache>
                <c:ptCount val="1"/>
                <c:pt idx="0">
                  <c:v>育明</c:v>
                </c:pt>
              </c:strCache>
            </c:strRef>
          </c:tx>
          <c:spPr>
            <a:ln w="28575" cap="rnd" cmpd="sng" algn="ctr">
              <a:solidFill>
                <a:srgbClr val="FF0000"/>
              </a:solidFill>
              <a:prstDash val="solid"/>
              <a:round/>
            </a:ln>
            <a:effectLst/>
          </c:spPr>
          <c:marker>
            <c:symbol val="circle"/>
            <c:size val="5"/>
            <c:spPr>
              <a:solidFill>
                <a:srgbClr val="FF0000"/>
              </a:solidFill>
              <a:ln w="9525" cap="flat" cmpd="sng" algn="ctr">
                <a:solidFill>
                  <a:srgbClr val="FF0000"/>
                </a:solidFill>
                <a:prstDash val="solid"/>
                <a:round/>
              </a:ln>
              <a:effectLst/>
            </c:spPr>
          </c:marker>
          <c:cat>
            <c:strRef>
              <c:f>Sheet1!$B$2:$B$39</c:f>
              <c:strCache>
                <c:ptCount val="38"/>
                <c:pt idx="0">
                  <c:v>3月7日</c:v>
                </c:pt>
                <c:pt idx="1">
                  <c:v>3月8日</c:v>
                </c:pt>
                <c:pt idx="2">
                  <c:v>3月9日</c:v>
                </c:pt>
                <c:pt idx="3">
                  <c:v>3月10日</c:v>
                </c:pt>
                <c:pt idx="4">
                  <c:v>3月11日</c:v>
                </c:pt>
                <c:pt idx="5">
                  <c:v>3月14日</c:v>
                </c:pt>
                <c:pt idx="6">
                  <c:v>3月15日</c:v>
                </c:pt>
                <c:pt idx="7">
                  <c:v>3月16日</c:v>
                </c:pt>
                <c:pt idx="8">
                  <c:v>3月17日</c:v>
                </c:pt>
                <c:pt idx="9">
                  <c:v>3月18日</c:v>
                </c:pt>
                <c:pt idx="10">
                  <c:v>3月21日</c:v>
                </c:pt>
                <c:pt idx="11">
                  <c:v>3月23日</c:v>
                </c:pt>
                <c:pt idx="12">
                  <c:v>3月24日</c:v>
                </c:pt>
                <c:pt idx="13">
                  <c:v>3月25日</c:v>
                </c:pt>
                <c:pt idx="14">
                  <c:v>3月28日</c:v>
                </c:pt>
                <c:pt idx="15">
                  <c:v>3月29日</c:v>
                </c:pt>
                <c:pt idx="16">
                  <c:v>3月30日</c:v>
                </c:pt>
                <c:pt idx="17">
                  <c:v>3月31日</c:v>
                </c:pt>
                <c:pt idx="18">
                  <c:v>4月1日</c:v>
                </c:pt>
                <c:pt idx="19">
                  <c:v>4月5日</c:v>
                </c:pt>
                <c:pt idx="20">
                  <c:v>4月6日</c:v>
                </c:pt>
                <c:pt idx="21">
                  <c:v>4月7日</c:v>
                </c:pt>
                <c:pt idx="22">
                  <c:v>4月8日</c:v>
                </c:pt>
                <c:pt idx="23">
                  <c:v>4月11日</c:v>
                </c:pt>
                <c:pt idx="24">
                  <c:v>4月12日</c:v>
                </c:pt>
                <c:pt idx="25">
                  <c:v>4月13日</c:v>
                </c:pt>
                <c:pt idx="26">
                  <c:v>4月14日</c:v>
                </c:pt>
                <c:pt idx="27">
                  <c:v>4月15日</c:v>
                </c:pt>
                <c:pt idx="28">
                  <c:v>4月18日</c:v>
                </c:pt>
                <c:pt idx="29">
                  <c:v>4月19日</c:v>
                </c:pt>
                <c:pt idx="30">
                  <c:v>4月20日</c:v>
                </c:pt>
                <c:pt idx="31">
                  <c:v>4月21日</c:v>
                </c:pt>
                <c:pt idx="32">
                  <c:v>4月22日</c:v>
                </c:pt>
                <c:pt idx="33">
                  <c:v>4月25日</c:v>
                </c:pt>
                <c:pt idx="34">
                  <c:v>4月26日</c:v>
                </c:pt>
                <c:pt idx="35">
                  <c:v>4月27日</c:v>
                </c:pt>
                <c:pt idx="36">
                  <c:v>4月28日</c:v>
                </c:pt>
                <c:pt idx="37">
                  <c:v>4月29日</c:v>
                </c:pt>
              </c:strCache>
            </c:strRef>
          </c:cat>
          <c:val>
            <c:numRef>
              <c:f>Sheet1!$E$2:$E$39</c:f>
              <c:numCache>
                <c:formatCode>General</c:formatCode>
                <c:ptCount val="38"/>
                <c:pt idx="0">
                  <c:v>44.4</c:v>
                </c:pt>
                <c:pt idx="1">
                  <c:v>18</c:v>
                </c:pt>
                <c:pt idx="2">
                  <c:v>12.8</c:v>
                </c:pt>
                <c:pt idx="3">
                  <c:v>13</c:v>
                </c:pt>
                <c:pt idx="4">
                  <c:v>19</c:v>
                </c:pt>
                <c:pt idx="5">
                  <c:v>48.5</c:v>
                </c:pt>
                <c:pt idx="6">
                  <c:v>64.7</c:v>
                </c:pt>
                <c:pt idx="7">
                  <c:v>61.6</c:v>
                </c:pt>
                <c:pt idx="8">
                  <c:v>110.1</c:v>
                </c:pt>
                <c:pt idx="9">
                  <c:v>48.7</c:v>
                </c:pt>
                <c:pt idx="10">
                  <c:v>82.1</c:v>
                </c:pt>
                <c:pt idx="11">
                  <c:v>54.4</c:v>
                </c:pt>
                <c:pt idx="12">
                  <c:v>21.4</c:v>
                </c:pt>
                <c:pt idx="13">
                  <c:v>14.5</c:v>
                </c:pt>
                <c:pt idx="14">
                  <c:v>20.6</c:v>
                </c:pt>
                <c:pt idx="15">
                  <c:v>87.1</c:v>
                </c:pt>
                <c:pt idx="16">
                  <c:v>6.1</c:v>
                </c:pt>
                <c:pt idx="17">
                  <c:v>42.6</c:v>
                </c:pt>
                <c:pt idx="18">
                  <c:v>41.6</c:v>
                </c:pt>
                <c:pt idx="19">
                  <c:v>160.4</c:v>
                </c:pt>
                <c:pt idx="20">
                  <c:v>52</c:v>
                </c:pt>
                <c:pt idx="21">
                  <c:v>41.3</c:v>
                </c:pt>
                <c:pt idx="22">
                  <c:v>64.099999999999994</c:v>
                </c:pt>
                <c:pt idx="23">
                  <c:v>39.700000000000003</c:v>
                </c:pt>
                <c:pt idx="24">
                  <c:v>48.3</c:v>
                </c:pt>
                <c:pt idx="25">
                  <c:v>65.8</c:v>
                </c:pt>
                <c:pt idx="26">
                  <c:v>64.400000000000006</c:v>
                </c:pt>
                <c:pt idx="27">
                  <c:v>41.9</c:v>
                </c:pt>
                <c:pt idx="28">
                  <c:v>46.5</c:v>
                </c:pt>
                <c:pt idx="29">
                  <c:v>18.8</c:v>
                </c:pt>
                <c:pt idx="30">
                  <c:v>72.8</c:v>
                </c:pt>
                <c:pt idx="31">
                  <c:v>32</c:v>
                </c:pt>
                <c:pt idx="32">
                  <c:v>58</c:v>
                </c:pt>
                <c:pt idx="33">
                  <c:v>62</c:v>
                </c:pt>
                <c:pt idx="34">
                  <c:v>138.30000000000001</c:v>
                </c:pt>
                <c:pt idx="35">
                  <c:v>66.7</c:v>
                </c:pt>
                <c:pt idx="36">
                  <c:v>27</c:v>
                </c:pt>
                <c:pt idx="37">
                  <c:v>6.2</c:v>
                </c:pt>
              </c:numCache>
            </c:numRef>
          </c:val>
        </c:ser>
        <c:hiLowLines>
          <c:spPr>
            <a:ln w="9525" cap="flat" cmpd="sng" algn="ctr">
              <a:solidFill>
                <a:schemeClr val="tx1">
                  <a:lumMod val="75000"/>
                  <a:lumOff val="25000"/>
                </a:schemeClr>
              </a:solidFill>
              <a:prstDash val="solid"/>
              <a:round/>
            </a:ln>
            <a:effectLst/>
          </c:spPr>
        </c:hiLowLines>
        <c:marker val="1"/>
        <c:axId val="45883776"/>
        <c:axId val="45885696"/>
      </c:lineChart>
      <c:catAx>
        <c:axId val="45883776"/>
        <c:scaling>
          <c:orientation val="minMax"/>
        </c:scaling>
        <c:axPos val="b"/>
        <c:title>
          <c:tx>
            <c:rich>
              <a:bodyPr rot="0" spcFirstLastPara="0" vertOverflow="ellipsis" vert="horz" wrap="square" anchor="ctr" anchorCtr="1"/>
              <a:lstStyle/>
              <a:p>
                <a:pPr>
                  <a:defRPr lang="zh-CN" sz="10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r>
                  <a:rPr lang="zh-CN" altLang="en-US"/>
                  <a:t>监测日</a:t>
                </a:r>
              </a:p>
            </c:rich>
          </c:tx>
          <c:layout/>
          <c:spPr>
            <a:noFill/>
            <a:ln>
              <a:noFill/>
            </a:ln>
            <a:effectLst/>
          </c:spPr>
        </c:title>
        <c:numFmt formatCode="@" sourceLinked="1"/>
        <c:majorTickMark val="none"/>
        <c:tickLblPos val="nextTo"/>
        <c:spPr>
          <a:noFill/>
          <a:ln w="9525" cap="flat" cmpd="sng" algn="ctr">
            <a:solidFill>
              <a:schemeClr val="tx1">
                <a:lumMod val="15000"/>
                <a:lumOff val="85000"/>
              </a:schemeClr>
            </a:solidFill>
            <a:prstDash val="solid"/>
            <a:round/>
          </a:ln>
          <a:effectLst/>
        </c:spPr>
        <c:txPr>
          <a:bodyPr rot="-2700000" spcFirstLastPara="0" vertOverflow="ellipsis" vert="horz" wrap="square" anchor="ctr" anchorCtr="1"/>
          <a:lstStyle/>
          <a:p>
            <a:pPr>
              <a:defRPr lang="zh-CN" sz="9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endParaRPr lang="zh-CN"/>
          </a:p>
        </c:txPr>
        <c:crossAx val="45885696"/>
        <c:crosses val="autoZero"/>
        <c:auto val="1"/>
        <c:lblAlgn val="ctr"/>
        <c:lblOffset val="100"/>
      </c:catAx>
      <c:valAx>
        <c:axId val="45885696"/>
        <c:scaling>
          <c:orientation val="minMax"/>
        </c:scaling>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0" i="0" u="none" strike="noStrike" kern="1200" baseline="0">
                    <a:solidFill>
                      <a:srgbClr val="333333"/>
                    </a:solidFill>
                    <a:latin typeface="Calibri" panose="020F0502020204030204"/>
                    <a:ea typeface="Calibri" panose="020F0502020204030204"/>
                    <a:cs typeface="Calibri" panose="020F0502020204030204"/>
                  </a:defRPr>
                </a:pPr>
                <a:r>
                  <a:rPr lang="en-US" altLang="en-US" dirty="0"/>
                  <a:t>PM2.5(</a:t>
                </a:r>
                <a:r>
                  <a:rPr lang="el-GR" altLang="en-US"/>
                  <a:t>μ</a:t>
                </a:r>
                <a:r>
                  <a:rPr lang="en-US" altLang="en-US" dirty="0"/>
                  <a:t>g/m3)</a:t>
                </a:r>
              </a:p>
            </c:rich>
          </c:tx>
          <c:layout/>
          <c:spPr>
            <a:noFill/>
            <a:ln>
              <a:noFill/>
            </a:ln>
            <a:effectLst/>
          </c:spPr>
        </c:title>
        <c:numFmt formatCode="General" sourceLinked="1"/>
        <c:majorTickMark val="none"/>
        <c:tickLblPos val="nextTo"/>
        <c:spPr>
          <a:noFill/>
          <a:ln w="9525" cap="flat" cmpd="sng" algn="ctr">
            <a:noFill/>
            <a:prstDash val="solid"/>
            <a:round/>
          </a:ln>
          <a:effectLst/>
        </c:spPr>
        <c:txPr>
          <a:bodyPr rot="0" spcFirstLastPara="0" vertOverflow="ellipsis" vert="horz" wrap="square" anchor="ctr" anchorCtr="1"/>
          <a:lstStyle/>
          <a:p>
            <a:pPr>
              <a:defRPr lang="zh-CN" sz="9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endParaRPr lang="zh-CN"/>
          </a:p>
        </c:txPr>
        <c:crossAx val="45883776"/>
        <c:crosses val="autoZero"/>
        <c:crossBetween val="between"/>
      </c:valAx>
      <c:spPr>
        <a:noFill/>
        <a:ln>
          <a:noFill/>
        </a:ln>
        <a:effectLst/>
      </c:spPr>
    </c:plotArea>
    <c:legend>
      <c:legendPos val="r"/>
      <c:layout/>
      <c:spPr>
        <a:noFill/>
        <a:ln>
          <a:noFill/>
        </a:ln>
        <a:effectLst/>
      </c:spPr>
      <c:txPr>
        <a:bodyPr rot="0" spcFirstLastPara="0" vertOverflow="ellipsis" vert="horz" wrap="square" anchor="ctr" anchorCtr="1"/>
        <a:lstStyle/>
        <a:p>
          <a:pPr>
            <a:defRPr lang="zh-CN" sz="825"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endParaRPr lang="zh-CN"/>
        </a:p>
      </c:txPr>
    </c:legend>
    <c:plotVisOnly val="1"/>
    <c:dispBlanksAs val="span"/>
  </c:chart>
  <c:spPr>
    <a:solidFill>
      <a:schemeClr val="bg1"/>
    </a:solidFill>
    <a:ln w="9525" cap="flat" cmpd="sng" algn="ctr">
      <a:solidFill>
        <a:schemeClr val="tx1">
          <a:lumMod val="15000"/>
          <a:lumOff val="85000"/>
        </a:schemeClr>
      </a:solidFill>
      <a:round/>
    </a:ln>
    <a:effectLst/>
  </c:spPr>
  <c:txPr>
    <a:bodyPr/>
    <a:lstStyle/>
    <a:p>
      <a:pPr>
        <a:defRPr lang="zh-CN" sz="1000" b="0" i="0" u="none" strike="noStrike" baseline="0">
          <a:solidFill>
            <a:srgbClr val="000000"/>
          </a:solidFill>
          <a:latin typeface="宋体" panose="02010600030101010101" pitchFamily="2" charset="-122"/>
          <a:ea typeface="宋体" panose="02010600030101010101" pitchFamily="2" charset="-122"/>
          <a:cs typeface="宋体" panose="02010600030101010101" pitchFamily="2" charset="-122"/>
        </a:defRPr>
      </a:pPr>
      <a:endParaRPr lang="zh-CN"/>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spcBef>
                <a:spcPts val="0"/>
              </a:spcBef>
              <a:spcAft>
                <a:spcPts val="0"/>
              </a:spcAft>
              <a:defRPr kumimoji="1"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spcBef>
                <a:spcPts val="0"/>
              </a:spcBef>
              <a:spcAft>
                <a:spcPts val="0"/>
              </a:spcAft>
              <a:defRPr kumimoji="1" sz="1200">
                <a:latin typeface="+mn-lt"/>
                <a:ea typeface="+mn-ea"/>
              </a:defRPr>
            </a:lvl1pPr>
          </a:lstStyle>
          <a:p>
            <a:pPr>
              <a:defRPr/>
            </a:pPr>
            <a:fld id="{617CB2C0-0018-4853-8654-956BAB1B9917}" type="datetimeFigureOut">
              <a:rPr lang="zh-CN" altLang="en-US"/>
              <a:pPr>
                <a:defRPr/>
              </a:pPr>
              <a:t>2017/5/3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spcBef>
                <a:spcPts val="0"/>
              </a:spcBef>
              <a:spcAft>
                <a:spcPts val="0"/>
              </a:spcAft>
              <a:defRPr kumimoji="1" sz="1200">
                <a:latin typeface="+mn-lt"/>
                <a:ea typeface="+mn-ea"/>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spcBef>
                <a:spcPts val="0"/>
              </a:spcBef>
              <a:spcAft>
                <a:spcPts val="0"/>
              </a:spcAft>
              <a:defRPr kumimoji="1" sz="1200">
                <a:latin typeface="+mn-lt"/>
                <a:ea typeface="+mn-ea"/>
              </a:defRPr>
            </a:lvl1pPr>
          </a:lstStyle>
          <a:p>
            <a:pPr>
              <a:defRPr/>
            </a:pPr>
            <a:fld id="{B4AF0979-7C67-4C02-A668-974471A598B8}" type="slidenum">
              <a:rPr lang="zh-CN" altLang="en-US"/>
              <a:pPr>
                <a:defRPr/>
              </a:pPr>
              <a:t>‹#›</a:t>
            </a:fld>
            <a:endParaRPr lang="zh-CN" altLang="en-US"/>
          </a:p>
        </p:txBody>
      </p:sp>
    </p:spTree>
    <p:extLst>
      <p:ext uri="{BB962C8B-B14F-4D97-AF65-F5344CB8AC3E}">
        <p14:creationId xmlns:p14="http://schemas.microsoft.com/office/powerpoint/2010/main" xmlns="" val="942078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spcBef>
                <a:spcPts val="0"/>
              </a:spcBef>
              <a:spcAft>
                <a:spcPts val="0"/>
              </a:spcAft>
              <a:defRPr sz="1200">
                <a:latin typeface="+mn-lt"/>
                <a:ea typeface="+mn-ea"/>
              </a:defRPr>
            </a:lvl1pPr>
          </a:lstStyle>
          <a:p>
            <a:pPr>
              <a:defRPr/>
            </a:pPr>
            <a:fld id="{7B5FE515-7205-4F7E-8954-00B45008BE05}" type="datetimeFigureOut">
              <a:rPr lang="zh-CN" altLang="en-US"/>
              <a:pPr>
                <a:defRPr/>
              </a:pPr>
              <a:t>2017/5/3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spcBef>
                <a:spcPts val="0"/>
              </a:spcBef>
              <a:spcAft>
                <a:spcPts val="0"/>
              </a:spcAft>
              <a:defRPr sz="1200">
                <a:latin typeface="+mn-lt"/>
                <a:ea typeface="+mn-ea"/>
              </a:defRPr>
            </a:lvl1pPr>
          </a:lstStyle>
          <a:p>
            <a:pPr>
              <a:defRPr/>
            </a:pPr>
            <a:fld id="{B96F9F12-7356-47C0-BFDD-B29AE3031DF3}" type="slidenum">
              <a:rPr lang="zh-CN" altLang="en-US"/>
              <a:pPr>
                <a:defRPr/>
              </a:pPr>
              <a:t>‹#›</a:t>
            </a:fld>
            <a:endParaRPr lang="zh-CN" altLang="en-US"/>
          </a:p>
        </p:txBody>
      </p:sp>
    </p:spTree>
    <p:extLst>
      <p:ext uri="{BB962C8B-B14F-4D97-AF65-F5344CB8AC3E}">
        <p14:creationId xmlns:p14="http://schemas.microsoft.com/office/powerpoint/2010/main" xmlns="" val="26893625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ln>
        </p:spPr>
      </p:sp>
      <p:sp>
        <p:nvSpPr>
          <p:cNvPr id="75778" name="备注占位符 2"/>
          <p:cNvSpPr>
            <a:spLocks noGrp="1"/>
          </p:cNvSpPr>
          <p:nvPr>
            <p:ph type="body" idx="1"/>
          </p:nvPr>
        </p:nvSpPr>
        <p:spPr bwMode="auto">
          <a:noFill/>
        </p:spPr>
        <p:txBody>
          <a:bodyPr/>
          <a:lstStyle/>
          <a:p>
            <a:pPr>
              <a:spcBef>
                <a:spcPct val="0"/>
              </a:spcBef>
            </a:pPr>
            <a:endParaRPr lang="zh-CN" altLang="zh-CN" smtClean="0"/>
          </a:p>
        </p:txBody>
      </p:sp>
      <p:sp>
        <p:nvSpPr>
          <p:cNvPr id="2253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19F6386C-433A-4A83-8474-42C7776E3EE2}" type="slidenum">
              <a:rPr lang="zh-CN" altLang="en-US"/>
              <a:pPr fontAlgn="base">
                <a:spcBef>
                  <a:spcPct val="0"/>
                </a:spcBef>
                <a:spcAft>
                  <a:spcPct val="0"/>
                </a:spcAft>
                <a:defRPr/>
              </a:pPr>
              <a:t>21</a:t>
            </a:fld>
            <a:endParaRPr lang="en-US" altLang="zh-CN" dirty="0"/>
          </a:p>
        </p:txBody>
      </p:sp>
    </p:spTree>
    <p:extLst>
      <p:ext uri="{BB962C8B-B14F-4D97-AF65-F5344CB8AC3E}">
        <p14:creationId xmlns:p14="http://schemas.microsoft.com/office/powerpoint/2010/main" xmlns="" val="358874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6" name="页脚占位符 5"/>
          <p:cNvSpPr>
            <a:spLocks noGrp="1"/>
          </p:cNvSpPr>
          <p:nvPr>
            <p:ph type="ftr" sz="quarter" idx="11"/>
          </p:nvPr>
        </p:nvSpPr>
        <p:spPr/>
        <p:txBody>
          <a:bodyPr/>
          <a:lstStyle/>
          <a:p>
            <a:endParaRPr lang="en-US" altLang="zh-CN" dirty="0"/>
          </a:p>
        </p:txBody>
      </p:sp>
      <p:sp>
        <p:nvSpPr>
          <p:cNvPr id="7" name="灯片编号占位符 6"/>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8" name="页脚占位符 7"/>
          <p:cNvSpPr>
            <a:spLocks noGrp="1"/>
          </p:cNvSpPr>
          <p:nvPr>
            <p:ph type="ftr" sz="quarter" idx="11"/>
          </p:nvPr>
        </p:nvSpPr>
        <p:spPr/>
        <p:txBody>
          <a:bodyPr/>
          <a:lstStyle/>
          <a:p>
            <a:endParaRPr lang="en-US" altLang="zh-CN" dirty="0"/>
          </a:p>
        </p:txBody>
      </p:sp>
      <p:sp>
        <p:nvSpPr>
          <p:cNvPr id="9" name="灯片编号占位符 8"/>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4" name="页脚占位符 3"/>
          <p:cNvSpPr>
            <a:spLocks noGrp="1"/>
          </p:cNvSpPr>
          <p:nvPr>
            <p:ph type="ftr" sz="quarter" idx="11"/>
          </p:nvPr>
        </p:nvSpPr>
        <p:spPr/>
        <p:txBody>
          <a:bodyPr/>
          <a:lstStyle/>
          <a:p>
            <a:endParaRPr lang="en-US" altLang="zh-CN" dirty="0"/>
          </a:p>
        </p:txBody>
      </p:sp>
      <p:sp>
        <p:nvSpPr>
          <p:cNvPr id="5" name="灯片编号占位符 4"/>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3" name="页脚占位符 2"/>
          <p:cNvSpPr>
            <a:spLocks noGrp="1"/>
          </p:cNvSpPr>
          <p:nvPr>
            <p:ph type="ftr" sz="quarter" idx="11"/>
          </p:nvPr>
        </p:nvSpPr>
        <p:spPr/>
        <p:txBody>
          <a:bodyPr/>
          <a:lstStyle/>
          <a:p>
            <a:endParaRPr lang="en-US" altLang="zh-CN" dirty="0"/>
          </a:p>
        </p:txBody>
      </p:sp>
      <p:sp>
        <p:nvSpPr>
          <p:cNvPr id="4" name="灯片编号占位符 3"/>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6" name="页脚占位符 5"/>
          <p:cNvSpPr>
            <a:spLocks noGrp="1"/>
          </p:cNvSpPr>
          <p:nvPr>
            <p:ph type="ftr" sz="quarter" idx="11"/>
          </p:nvPr>
        </p:nvSpPr>
        <p:spPr/>
        <p:txBody>
          <a:bodyPr/>
          <a:lstStyle/>
          <a:p>
            <a:endParaRPr lang="en-US" altLang="zh-CN" dirty="0"/>
          </a:p>
        </p:txBody>
      </p:sp>
      <p:sp>
        <p:nvSpPr>
          <p:cNvPr id="7" name="灯片编号占位符 6"/>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371392-42AC-4FAF-AE1E-FE959A6C5D89}" type="datetimeFigureOut">
              <a:rPr lang="zh-CN" altLang="en-US" smtClean="0"/>
              <a:pPr/>
              <a:t>2017/5/3</a:t>
            </a:fld>
            <a:endParaRPr lang="en-US" altLang="zh-CN" dirty="0"/>
          </a:p>
        </p:txBody>
      </p:sp>
      <p:sp>
        <p:nvSpPr>
          <p:cNvPr id="6" name="页脚占位符 5"/>
          <p:cNvSpPr>
            <a:spLocks noGrp="1"/>
          </p:cNvSpPr>
          <p:nvPr>
            <p:ph type="ftr" sz="quarter" idx="11"/>
          </p:nvPr>
        </p:nvSpPr>
        <p:spPr/>
        <p:txBody>
          <a:bodyPr/>
          <a:lstStyle/>
          <a:p>
            <a:endParaRPr lang="en-US" altLang="zh-CN" dirty="0"/>
          </a:p>
        </p:txBody>
      </p:sp>
      <p:sp>
        <p:nvSpPr>
          <p:cNvPr id="7" name="灯片编号占位符 6"/>
          <p:cNvSpPr>
            <a:spLocks noGrp="1"/>
          </p:cNvSpPr>
          <p:nvPr>
            <p:ph type="sldNum" sz="quarter" idx="12"/>
          </p:nvPr>
        </p:nvSpPr>
        <p:spPr/>
        <p:txBody>
          <a:bodyPr/>
          <a:lstStyle/>
          <a:p>
            <a:fld id="{3DD73273-36D3-48C8-AB01-F806CA934CE1}" type="slidenum">
              <a:rPr lang="zh-CN" altLang="en-US" smtClean="0"/>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71392-42AC-4FAF-AE1E-FE959A6C5D89}" type="datetimeFigureOut">
              <a:rPr lang="zh-CN" altLang="en-US" smtClean="0"/>
              <a:pPr/>
              <a:t>2017/5/3</a:t>
            </a:fld>
            <a:endParaRPr lang="en-US" altLang="zh-CN"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73273-36D3-48C8-AB01-F806CA934CE1}" type="slidenum">
              <a:rPr lang="zh-CN" altLang="en-US" smtClean="0"/>
              <a:pPr/>
              <a:t>‹#›</a:t>
            </a:fld>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jpg"/>
          <p:cNvPicPr>
            <a:picLocks noChangeAspect="1"/>
          </p:cNvPicPr>
          <p:nvPr/>
        </p:nvPicPr>
        <p:blipFill>
          <a:blip r:embed="rId2"/>
          <a:stretch>
            <a:fillRect/>
          </a:stretch>
        </p:blipFill>
        <p:spPr>
          <a:xfrm>
            <a:off x="0" y="0"/>
            <a:ext cx="9144000" cy="6858000"/>
          </a:xfrm>
          <a:prstGeom prst="rect">
            <a:avLst/>
          </a:prstGeom>
        </p:spPr>
      </p:pic>
      <p:sp>
        <p:nvSpPr>
          <p:cNvPr id="4" name="矩形 3"/>
          <p:cNvSpPr/>
          <p:nvPr/>
        </p:nvSpPr>
        <p:spPr>
          <a:xfrm>
            <a:off x="7168449" y="0"/>
            <a:ext cx="1975554" cy="307777"/>
          </a:xfrm>
          <a:prstGeom prst="rect">
            <a:avLst/>
          </a:prstGeom>
        </p:spPr>
        <p:txBody>
          <a:bodyPr wrap="square">
            <a:spAutoFit/>
          </a:bodyPr>
          <a:lstStyle/>
          <a:p>
            <a:r>
              <a:rPr kumimoji="1" lang="zh-CN" altLang="en-US" sz="1400" dirty="0" smtClean="0">
                <a:solidFill>
                  <a:schemeClr val="bg2">
                    <a:lumMod val="50000"/>
                  </a:schemeClr>
                </a:solidFill>
                <a:latin typeface="微软雅黑"/>
                <a:ea typeface="微软雅黑"/>
                <a:cs typeface="微软雅黑"/>
              </a:rPr>
              <a:t>参赛编号</a:t>
            </a:r>
            <a:r>
              <a:rPr kumimoji="1" lang="en-US" altLang="zh-CN" sz="1400" dirty="0" smtClean="0">
                <a:solidFill>
                  <a:schemeClr val="bg2">
                    <a:lumMod val="50000"/>
                  </a:schemeClr>
                </a:solidFill>
                <a:latin typeface="微软雅黑"/>
                <a:ea typeface="微软雅黑"/>
                <a:cs typeface="微软雅黑"/>
              </a:rPr>
              <a:t>:210202895</a:t>
            </a:r>
          </a:p>
        </p:txBody>
      </p:sp>
      <p:sp>
        <p:nvSpPr>
          <p:cNvPr id="5" name="标题 6"/>
          <p:cNvSpPr txBox="1">
            <a:spLocks/>
          </p:cNvSpPr>
          <p:nvPr/>
        </p:nvSpPr>
        <p:spPr>
          <a:xfrm>
            <a:off x="457200" y="2307265"/>
            <a:ext cx="8229600" cy="1143000"/>
          </a:xfrm>
          <a:prstGeom prst="rect">
            <a:avLst/>
          </a:prstGeom>
        </p:spPr>
        <p:txBody>
          <a:bodyPr vert="horz" lIns="91440" tIns="45720" rIns="91440" bIns="45720" rtlCol="0" anchor="ctr">
            <a:normAutofit/>
          </a:bodyPr>
          <a:lstStyle/>
          <a:p>
            <a:pPr lvl="0" defTabSz="914400" fontAlgn="auto">
              <a:spcAft>
                <a:spcPts val="0"/>
              </a:spcAft>
              <a:defRPr/>
            </a:pPr>
            <a:r>
              <a:rPr lang="zh-CN" altLang="en-US" sz="3200" dirty="0" smtClean="0">
                <a:solidFill>
                  <a:schemeClr val="bg1"/>
                </a:solidFill>
                <a:latin typeface="微软雅黑"/>
                <a:ea typeface="微软雅黑"/>
                <a:cs typeface="微软雅黑"/>
              </a:rPr>
              <a:t>一种新型雾霾口罩</a:t>
            </a:r>
            <a:endParaRPr kumimoji="0" lang="en-US" altLang="zh-CN" sz="3200" b="0" i="0" u="none" strike="noStrike" kern="1200" cap="none" spc="0" normalizeH="0" baseline="0" noProof="0" dirty="0">
              <a:ln>
                <a:noFill/>
              </a:ln>
              <a:solidFill>
                <a:schemeClr val="bg1"/>
              </a:solidFill>
              <a:effectLst/>
              <a:uLnTx/>
              <a:uFillTx/>
              <a:latin typeface="微软雅黑"/>
              <a:ea typeface="微软雅黑"/>
              <a:cs typeface="微软雅黑"/>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3"/>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智能功能设计</a:t>
            </a:r>
            <a:endParaRPr kumimoji="1" lang="zh-CN" altLang="en-US" sz="3600" dirty="0">
              <a:solidFill>
                <a:schemeClr val="bg1"/>
              </a:solidFill>
              <a:latin typeface="微软雅黑"/>
              <a:ea typeface="微软雅黑"/>
              <a:cs typeface="微软雅黑"/>
            </a:endParaRPr>
          </a:p>
        </p:txBody>
      </p:sp>
      <p:sp>
        <p:nvSpPr>
          <p:cNvPr id="5" name="TextBox 4"/>
          <p:cNvSpPr txBox="1"/>
          <p:nvPr/>
        </p:nvSpPr>
        <p:spPr>
          <a:xfrm>
            <a:off x="0" y="2312922"/>
            <a:ext cx="2316137" cy="2377440"/>
          </a:xfrm>
          <a:prstGeom prst="rect">
            <a:avLst/>
          </a:prstGeom>
          <a:noFill/>
        </p:spPr>
        <p:txBody>
          <a:bodyPr wrap="square" rtlCol="0">
            <a:spAutoFit/>
          </a:bodyPr>
          <a:lstStyle/>
          <a:p>
            <a:pPr>
              <a:lnSpc>
                <a:spcPct val="150000"/>
              </a:lnSpc>
            </a:pPr>
            <a:r>
              <a:rPr lang="zh-CN" altLang="en-US" sz="2000" dirty="0" smtClean="0"/>
              <a:t>系统功能</a:t>
            </a:r>
            <a:endParaRPr lang="en-US" altLang="zh-CN" sz="2000" dirty="0" smtClean="0"/>
          </a:p>
          <a:p>
            <a:pPr>
              <a:lnSpc>
                <a:spcPct val="150000"/>
              </a:lnSpc>
            </a:pPr>
            <a:r>
              <a:rPr lang="zh-CN" altLang="en-US" sz="2000" dirty="0" smtClean="0"/>
              <a:t>智能芯片</a:t>
            </a:r>
            <a:endParaRPr lang="en-US" altLang="zh-CN" sz="2000" dirty="0" smtClean="0"/>
          </a:p>
          <a:p>
            <a:pPr>
              <a:lnSpc>
                <a:spcPct val="150000"/>
              </a:lnSpc>
            </a:pPr>
            <a:r>
              <a:rPr lang="zh-CN" altLang="en-US" sz="2000" dirty="0" smtClean="0"/>
              <a:t>检测数据上传</a:t>
            </a:r>
            <a:endParaRPr lang="en-US" altLang="zh-CN" sz="2000" dirty="0" smtClean="0"/>
          </a:p>
          <a:p>
            <a:pPr>
              <a:lnSpc>
                <a:spcPct val="150000"/>
              </a:lnSpc>
            </a:pPr>
            <a:r>
              <a:rPr lang="zh-CN" altLang="en-US" sz="2000" b="1" dirty="0" smtClean="0"/>
              <a:t>云服务平台</a:t>
            </a:r>
          </a:p>
          <a:p>
            <a:pPr>
              <a:lnSpc>
                <a:spcPct val="150000"/>
              </a:lnSpc>
            </a:pPr>
            <a:r>
              <a:rPr lang="zh-CN" altLang="en-US" sz="2000" dirty="0" smtClean="0"/>
              <a:t>智能手机</a:t>
            </a:r>
            <a:r>
              <a:rPr lang="en-US" altLang="zh-CN" sz="2000" dirty="0" smtClean="0"/>
              <a:t>APP</a:t>
            </a:r>
            <a:endParaRPr lang="zh-CN" altLang="en-US" sz="2000" dirty="0"/>
          </a:p>
        </p:txBody>
      </p:sp>
      <p:grpSp>
        <p:nvGrpSpPr>
          <p:cNvPr id="6" name="组合 5"/>
          <p:cNvGrpSpPr/>
          <p:nvPr/>
        </p:nvGrpSpPr>
        <p:grpSpPr>
          <a:xfrm>
            <a:off x="2143882" y="1716870"/>
            <a:ext cx="5058889" cy="3767612"/>
            <a:chOff x="2787016" y="2118489"/>
            <a:chExt cx="4232712" cy="3767612"/>
          </a:xfrm>
        </p:grpSpPr>
        <p:sp>
          <p:nvSpPr>
            <p:cNvPr id="7" name="Text Box 10"/>
            <p:cNvSpPr txBox="1">
              <a:spLocks noChangeArrowheads="1"/>
            </p:cNvSpPr>
            <p:nvPr/>
          </p:nvSpPr>
          <p:spPr bwMode="auto">
            <a:xfrm>
              <a:off x="5321103" y="2118489"/>
              <a:ext cx="1698625" cy="553998"/>
            </a:xfrm>
            <a:prstGeom prst="rect">
              <a:avLst/>
            </a:prstGeom>
            <a:noFill/>
            <a:ln w="9525">
              <a:noFill/>
              <a:miter lim="800000"/>
            </a:ln>
          </p:spPr>
          <p:txBody>
            <a:bodyPr lIns="60960" tIns="30480" rIns="60960" bIns="30480">
              <a:spAutoFit/>
            </a:bodyPr>
            <a:lstStyle>
              <a:lvl1pPr defTabSz="1087120">
                <a:defRPr>
                  <a:solidFill>
                    <a:schemeClr val="tx1"/>
                  </a:solidFill>
                  <a:latin typeface="Calibri" panose="020F0502020204030204" pitchFamily="34" charset="0"/>
                </a:defRPr>
              </a:lvl1pPr>
              <a:lvl2pPr marL="742950" indent="-285750" defTabSz="1087120">
                <a:defRPr>
                  <a:solidFill>
                    <a:schemeClr val="tx1"/>
                  </a:solidFill>
                  <a:latin typeface="Calibri" panose="020F0502020204030204" pitchFamily="34" charset="0"/>
                </a:defRPr>
              </a:lvl2pPr>
              <a:lvl3pPr marL="1143000" indent="-228600" defTabSz="1087120">
                <a:defRPr>
                  <a:solidFill>
                    <a:schemeClr val="tx1"/>
                  </a:solidFill>
                  <a:latin typeface="Calibri" panose="020F0502020204030204" pitchFamily="34" charset="0"/>
                </a:defRPr>
              </a:lvl3pPr>
              <a:lvl4pPr marL="1600200" indent="-228600" defTabSz="1087120">
                <a:defRPr>
                  <a:solidFill>
                    <a:schemeClr val="tx1"/>
                  </a:solidFill>
                  <a:latin typeface="Calibri" panose="020F0502020204030204" pitchFamily="34" charset="0"/>
                </a:defRPr>
              </a:lvl4pPr>
              <a:lvl5pPr marL="2057400" indent="-228600" defTabSz="1087120">
                <a:defRPr>
                  <a:solidFill>
                    <a:schemeClr val="tx1"/>
                  </a:solidFill>
                  <a:latin typeface="Calibri" panose="020F0502020204030204" pitchFamily="34" charset="0"/>
                </a:defRPr>
              </a:lvl5pPr>
              <a:lvl6pPr marL="2514600" indent="-228600" defTabSz="1087120" fontAlgn="base">
                <a:spcBef>
                  <a:spcPct val="0"/>
                </a:spcBef>
                <a:spcAft>
                  <a:spcPct val="0"/>
                </a:spcAft>
                <a:defRPr>
                  <a:solidFill>
                    <a:schemeClr val="tx1"/>
                  </a:solidFill>
                  <a:latin typeface="Calibri" panose="020F0502020204030204" pitchFamily="34" charset="0"/>
                </a:defRPr>
              </a:lvl6pPr>
              <a:lvl7pPr marL="2971800" indent="-228600" defTabSz="1087120" fontAlgn="base">
                <a:spcBef>
                  <a:spcPct val="0"/>
                </a:spcBef>
                <a:spcAft>
                  <a:spcPct val="0"/>
                </a:spcAft>
                <a:defRPr>
                  <a:solidFill>
                    <a:schemeClr val="tx1"/>
                  </a:solidFill>
                  <a:latin typeface="Calibri" panose="020F0502020204030204" pitchFamily="34" charset="0"/>
                </a:defRPr>
              </a:lvl7pPr>
              <a:lvl8pPr marL="3429000" indent="-228600" defTabSz="1087120" fontAlgn="base">
                <a:spcBef>
                  <a:spcPct val="0"/>
                </a:spcBef>
                <a:spcAft>
                  <a:spcPct val="0"/>
                </a:spcAft>
                <a:defRPr>
                  <a:solidFill>
                    <a:schemeClr val="tx1"/>
                  </a:solidFill>
                  <a:latin typeface="Calibri" panose="020F0502020204030204" pitchFamily="34" charset="0"/>
                </a:defRPr>
              </a:lvl8pPr>
              <a:lvl9pPr marL="3886200" indent="-228600" defTabSz="1087120" fontAlgn="base">
                <a:spcBef>
                  <a:spcPct val="0"/>
                </a:spcBef>
                <a:spcAft>
                  <a:spcPct val="0"/>
                </a:spcAft>
                <a:defRPr>
                  <a:solidFill>
                    <a:schemeClr val="tx1"/>
                  </a:solidFill>
                  <a:latin typeface="Calibri" panose="020F0502020204030204" pitchFamily="34" charset="0"/>
                </a:defRPr>
              </a:lvl9pPr>
            </a:lstStyle>
            <a:p>
              <a:pPr defTabSz="1450340">
                <a:lnSpc>
                  <a:spcPct val="200000"/>
                </a:lnSpc>
                <a:defRPr/>
              </a:pPr>
              <a:r>
                <a:rPr lang="zh-CN" altLang="en-US" sz="1600" b="1" dirty="0">
                  <a:solidFill>
                    <a:srgbClr val="006496"/>
                  </a:solidFill>
                  <a:latin typeface="Open Sans" pitchFamily="34" charset="0"/>
                  <a:ea typeface="Open Sans" pitchFamily="34" charset="0"/>
                  <a:cs typeface="Open Sans" pitchFamily="34" charset="0"/>
                </a:rPr>
                <a:t>个性</a:t>
              </a:r>
              <a:r>
                <a:rPr lang="zh-CN" altLang="en-US" sz="1600" b="1" dirty="0" smtClean="0">
                  <a:solidFill>
                    <a:srgbClr val="006496"/>
                  </a:solidFill>
                  <a:latin typeface="Open Sans" pitchFamily="34" charset="0"/>
                  <a:ea typeface="Open Sans" pitchFamily="34" charset="0"/>
                  <a:cs typeface="Open Sans" pitchFamily="34" charset="0"/>
                </a:rPr>
                <a:t>化服务</a:t>
              </a:r>
              <a:endParaRPr lang="en-US" altLang="zh-CN" sz="1600" b="1" dirty="0" smtClean="0">
                <a:solidFill>
                  <a:srgbClr val="006496"/>
                </a:solidFill>
                <a:latin typeface="Open Sans" pitchFamily="34" charset="0"/>
                <a:ea typeface="Open Sans" pitchFamily="34" charset="0"/>
                <a:cs typeface="Open Sans" pitchFamily="34" charset="0"/>
              </a:endParaRPr>
            </a:p>
          </p:txBody>
        </p:sp>
        <p:grpSp>
          <p:nvGrpSpPr>
            <p:cNvPr id="8" name="组合 7"/>
            <p:cNvGrpSpPr/>
            <p:nvPr/>
          </p:nvGrpSpPr>
          <p:grpSpPr>
            <a:xfrm>
              <a:off x="2787016" y="2259081"/>
              <a:ext cx="3971593" cy="3627020"/>
              <a:chOff x="3145" y="2197"/>
              <a:chExt cx="10170" cy="7314"/>
            </a:xfrm>
          </p:grpSpPr>
          <p:sp>
            <p:nvSpPr>
              <p:cNvPr id="9" name="Oval 3"/>
              <p:cNvSpPr/>
              <p:nvPr/>
            </p:nvSpPr>
            <p:spPr>
              <a:xfrm>
                <a:off x="5890" y="4030"/>
                <a:ext cx="2560" cy="343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0" name="Oval 4"/>
              <p:cNvSpPr/>
              <p:nvPr/>
            </p:nvSpPr>
            <p:spPr>
              <a:xfrm>
                <a:off x="8101" y="2994"/>
                <a:ext cx="1155" cy="155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1" name="Oval 5"/>
              <p:cNvSpPr/>
              <p:nvPr/>
            </p:nvSpPr>
            <p:spPr>
              <a:xfrm>
                <a:off x="6593" y="2197"/>
                <a:ext cx="1155" cy="1547"/>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2" name="Oval 6"/>
              <p:cNvSpPr/>
              <p:nvPr/>
            </p:nvSpPr>
            <p:spPr>
              <a:xfrm>
                <a:off x="6593" y="7680"/>
                <a:ext cx="1155" cy="155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3" name="Oval 7"/>
              <p:cNvSpPr/>
              <p:nvPr/>
            </p:nvSpPr>
            <p:spPr>
              <a:xfrm>
                <a:off x="5088" y="6927"/>
                <a:ext cx="1155" cy="155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4" name="Oval 8"/>
              <p:cNvSpPr/>
              <p:nvPr/>
            </p:nvSpPr>
            <p:spPr>
              <a:xfrm>
                <a:off x="8690" y="4970"/>
                <a:ext cx="1155" cy="155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5" name="Oval 9"/>
              <p:cNvSpPr/>
              <p:nvPr/>
            </p:nvSpPr>
            <p:spPr>
              <a:xfrm>
                <a:off x="4565" y="4970"/>
                <a:ext cx="1155" cy="155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6" name="Oval 10"/>
              <p:cNvSpPr/>
              <p:nvPr/>
            </p:nvSpPr>
            <p:spPr>
              <a:xfrm>
                <a:off x="5083" y="2997"/>
                <a:ext cx="1155" cy="1547"/>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sp>
            <p:nvSpPr>
              <p:cNvPr id="17" name="Oval 11"/>
              <p:cNvSpPr/>
              <p:nvPr/>
            </p:nvSpPr>
            <p:spPr>
              <a:xfrm>
                <a:off x="8120" y="6927"/>
                <a:ext cx="1155" cy="1550"/>
              </a:xfrm>
              <a:prstGeom prst="ellipse">
                <a:avLst/>
              </a:prstGeom>
              <a:solidFill>
                <a:srgbClr val="00649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lang="zh-CN" altLang="zh-CN" sz="11735">
                  <a:solidFill>
                    <a:schemeClr val="bg1"/>
                  </a:solidFill>
                </a:endParaRPr>
              </a:p>
            </p:txBody>
          </p:sp>
          <p:cxnSp>
            <p:nvCxnSpPr>
              <p:cNvPr id="18" name="Straight Connector 25"/>
              <p:cNvCxnSpPr>
                <a:stCxn id="9" idx="0"/>
                <a:endCxn id="11" idx="4"/>
              </p:cNvCxnSpPr>
              <p:nvPr/>
            </p:nvCxnSpPr>
            <p:spPr>
              <a:xfrm flipV="1">
                <a:off x="7170" y="3743"/>
                <a:ext cx="0" cy="2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7"/>
              <p:cNvCxnSpPr>
                <a:stCxn id="9" idx="7"/>
                <a:endCxn id="10" idx="3"/>
              </p:cNvCxnSpPr>
              <p:nvPr/>
            </p:nvCxnSpPr>
            <p:spPr>
              <a:xfrm flipV="1">
                <a:off x="8075" y="4317"/>
                <a:ext cx="195" cy="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29"/>
              <p:cNvCxnSpPr>
                <a:stCxn id="9" idx="1"/>
                <a:endCxn id="16" idx="5"/>
              </p:cNvCxnSpPr>
              <p:nvPr/>
            </p:nvCxnSpPr>
            <p:spPr>
              <a:xfrm flipH="1" flipV="1">
                <a:off x="6068" y="4317"/>
                <a:ext cx="197" cy="2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32"/>
              <p:cNvCxnSpPr>
                <a:stCxn id="9" idx="2"/>
                <a:endCxn id="15" idx="6"/>
              </p:cNvCxnSpPr>
              <p:nvPr/>
            </p:nvCxnSpPr>
            <p:spPr>
              <a:xfrm flipH="1">
                <a:off x="5720" y="5747"/>
                <a:ext cx="1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4"/>
              <p:cNvCxnSpPr>
                <a:stCxn id="9" idx="6"/>
                <a:endCxn id="14" idx="2"/>
              </p:cNvCxnSpPr>
              <p:nvPr/>
            </p:nvCxnSpPr>
            <p:spPr>
              <a:xfrm>
                <a:off x="8450" y="5747"/>
                <a:ext cx="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36"/>
              <p:cNvCxnSpPr>
                <a:stCxn id="9" idx="4"/>
                <a:endCxn id="12" idx="0"/>
              </p:cNvCxnSpPr>
              <p:nvPr/>
            </p:nvCxnSpPr>
            <p:spPr>
              <a:xfrm>
                <a:off x="7170" y="7460"/>
                <a:ext cx="0" cy="2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38"/>
              <p:cNvCxnSpPr>
                <a:stCxn id="9" idx="3"/>
                <a:endCxn id="13" idx="7"/>
              </p:cNvCxnSpPr>
              <p:nvPr/>
            </p:nvCxnSpPr>
            <p:spPr>
              <a:xfrm flipH="1">
                <a:off x="6075" y="6960"/>
                <a:ext cx="190" cy="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40"/>
              <p:cNvCxnSpPr>
                <a:stCxn id="9" idx="5"/>
                <a:endCxn id="17" idx="1"/>
              </p:cNvCxnSpPr>
              <p:nvPr/>
            </p:nvCxnSpPr>
            <p:spPr>
              <a:xfrm>
                <a:off x="8075" y="6960"/>
                <a:ext cx="213" cy="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Box 10"/>
              <p:cNvSpPr txBox="1">
                <a:spLocks noChangeArrowheads="1"/>
              </p:cNvSpPr>
              <p:nvPr/>
            </p:nvSpPr>
            <p:spPr bwMode="auto">
              <a:xfrm>
                <a:off x="10640" y="8477"/>
                <a:ext cx="2675" cy="1034"/>
              </a:xfrm>
              <a:prstGeom prst="rect">
                <a:avLst/>
              </a:prstGeom>
              <a:noFill/>
              <a:ln w="9525">
                <a:noFill/>
                <a:miter lim="800000"/>
              </a:ln>
            </p:spPr>
            <p:txBody>
              <a:bodyPr lIns="60960" tIns="30480" rIns="60960" bIns="30480">
                <a:spAutoFit/>
              </a:bodyPr>
              <a:lstStyle>
                <a:lvl1pPr defTabSz="1087120">
                  <a:defRPr>
                    <a:solidFill>
                      <a:schemeClr val="tx1"/>
                    </a:solidFill>
                    <a:latin typeface="Calibri" panose="020F0502020204030204" pitchFamily="34" charset="0"/>
                  </a:defRPr>
                </a:lvl1pPr>
                <a:lvl2pPr marL="742950" indent="-285750" defTabSz="1087120">
                  <a:defRPr>
                    <a:solidFill>
                      <a:schemeClr val="tx1"/>
                    </a:solidFill>
                    <a:latin typeface="Calibri" panose="020F0502020204030204" pitchFamily="34" charset="0"/>
                  </a:defRPr>
                </a:lvl2pPr>
                <a:lvl3pPr marL="1143000" indent="-228600" defTabSz="1087120">
                  <a:defRPr>
                    <a:solidFill>
                      <a:schemeClr val="tx1"/>
                    </a:solidFill>
                    <a:latin typeface="Calibri" panose="020F0502020204030204" pitchFamily="34" charset="0"/>
                  </a:defRPr>
                </a:lvl3pPr>
                <a:lvl4pPr marL="1600200" indent="-228600" defTabSz="1087120">
                  <a:defRPr>
                    <a:solidFill>
                      <a:schemeClr val="tx1"/>
                    </a:solidFill>
                    <a:latin typeface="Calibri" panose="020F0502020204030204" pitchFamily="34" charset="0"/>
                  </a:defRPr>
                </a:lvl4pPr>
                <a:lvl5pPr marL="2057400" indent="-228600" defTabSz="1087120">
                  <a:defRPr>
                    <a:solidFill>
                      <a:schemeClr val="tx1"/>
                    </a:solidFill>
                    <a:latin typeface="Calibri" panose="020F0502020204030204" pitchFamily="34" charset="0"/>
                  </a:defRPr>
                </a:lvl5pPr>
                <a:lvl6pPr marL="2514600" indent="-228600" defTabSz="1087120" fontAlgn="base">
                  <a:spcBef>
                    <a:spcPct val="0"/>
                  </a:spcBef>
                  <a:spcAft>
                    <a:spcPct val="0"/>
                  </a:spcAft>
                  <a:defRPr>
                    <a:solidFill>
                      <a:schemeClr val="tx1"/>
                    </a:solidFill>
                    <a:latin typeface="Calibri" panose="020F0502020204030204" pitchFamily="34" charset="0"/>
                  </a:defRPr>
                </a:lvl6pPr>
                <a:lvl7pPr marL="2971800" indent="-228600" defTabSz="1087120" fontAlgn="base">
                  <a:spcBef>
                    <a:spcPct val="0"/>
                  </a:spcBef>
                  <a:spcAft>
                    <a:spcPct val="0"/>
                  </a:spcAft>
                  <a:defRPr>
                    <a:solidFill>
                      <a:schemeClr val="tx1"/>
                    </a:solidFill>
                    <a:latin typeface="Calibri" panose="020F0502020204030204" pitchFamily="34" charset="0"/>
                  </a:defRPr>
                </a:lvl7pPr>
                <a:lvl8pPr marL="3429000" indent="-228600" defTabSz="1087120" fontAlgn="base">
                  <a:spcBef>
                    <a:spcPct val="0"/>
                  </a:spcBef>
                  <a:spcAft>
                    <a:spcPct val="0"/>
                  </a:spcAft>
                  <a:defRPr>
                    <a:solidFill>
                      <a:schemeClr val="tx1"/>
                    </a:solidFill>
                    <a:latin typeface="Calibri" panose="020F0502020204030204" pitchFamily="34" charset="0"/>
                  </a:defRPr>
                </a:lvl8pPr>
                <a:lvl9pPr marL="3886200" indent="-228600" defTabSz="1087120" fontAlgn="base">
                  <a:spcBef>
                    <a:spcPct val="0"/>
                  </a:spcBef>
                  <a:spcAft>
                    <a:spcPct val="0"/>
                  </a:spcAft>
                  <a:defRPr>
                    <a:solidFill>
                      <a:schemeClr val="tx1"/>
                    </a:solidFill>
                    <a:latin typeface="Calibri" panose="020F0502020204030204" pitchFamily="34" charset="0"/>
                  </a:defRPr>
                </a:lvl9pPr>
              </a:lstStyle>
              <a:p>
                <a:pPr algn="ctr" defTabSz="1450340">
                  <a:lnSpc>
                    <a:spcPct val="200000"/>
                  </a:lnSpc>
                  <a:defRPr/>
                </a:pPr>
                <a:r>
                  <a:rPr lang="zh-CN" altLang="en-US" sz="1600" b="1" dirty="0">
                    <a:solidFill>
                      <a:srgbClr val="006496"/>
                    </a:solidFill>
                    <a:latin typeface="Open Sans" pitchFamily="34" charset="0"/>
                    <a:ea typeface="Open Sans" pitchFamily="34" charset="0"/>
                    <a:cs typeface="Open Sans" pitchFamily="34" charset="0"/>
                  </a:rPr>
                  <a:t>处理数据</a:t>
                </a:r>
                <a:endParaRPr lang="en-US" altLang="zh-CN" sz="1600" b="1" dirty="0">
                  <a:solidFill>
                    <a:srgbClr val="006496"/>
                  </a:solidFill>
                  <a:latin typeface="Open Sans" pitchFamily="34" charset="0"/>
                  <a:ea typeface="Open Sans" pitchFamily="34" charset="0"/>
                  <a:cs typeface="Open Sans" pitchFamily="34" charset="0"/>
                </a:endParaRPr>
              </a:p>
            </p:txBody>
          </p:sp>
          <p:cxnSp>
            <p:nvCxnSpPr>
              <p:cNvPr id="27" name="Elbow Connector 62"/>
              <p:cNvCxnSpPr/>
              <p:nvPr/>
            </p:nvCxnSpPr>
            <p:spPr>
              <a:xfrm flipV="1">
                <a:off x="9275" y="7456"/>
                <a:ext cx="1365" cy="390"/>
              </a:xfrm>
              <a:prstGeom prst="bentConnector3">
                <a:avLst/>
              </a:prstGeom>
              <a:ln w="6350">
                <a:solidFill>
                  <a:srgbClr val="006496"/>
                </a:solidFill>
              </a:ln>
            </p:spPr>
            <p:style>
              <a:lnRef idx="1">
                <a:schemeClr val="accent1"/>
              </a:lnRef>
              <a:fillRef idx="0">
                <a:schemeClr val="accent1"/>
              </a:fillRef>
              <a:effectRef idx="0">
                <a:schemeClr val="accent1"/>
              </a:effectRef>
              <a:fontRef idx="minor">
                <a:schemeClr val="tx1"/>
              </a:fontRef>
            </p:style>
          </p:cxnSp>
          <p:cxnSp>
            <p:nvCxnSpPr>
              <p:cNvPr id="28" name="Straight Connector 63"/>
              <p:cNvCxnSpPr/>
              <p:nvPr/>
            </p:nvCxnSpPr>
            <p:spPr>
              <a:xfrm>
                <a:off x="10918" y="7140"/>
                <a:ext cx="0" cy="1080"/>
              </a:xfrm>
              <a:prstGeom prst="line">
                <a:avLst/>
              </a:prstGeom>
              <a:ln w="57150">
                <a:solidFill>
                  <a:srgbClr val="006496"/>
                </a:solidFill>
              </a:ln>
            </p:spPr>
            <p:style>
              <a:lnRef idx="1">
                <a:schemeClr val="accent1"/>
              </a:lnRef>
              <a:fillRef idx="0">
                <a:schemeClr val="accent1"/>
              </a:fillRef>
              <a:effectRef idx="0">
                <a:schemeClr val="accent1"/>
              </a:effectRef>
              <a:fontRef idx="minor">
                <a:schemeClr val="tx1"/>
              </a:fontRef>
            </p:style>
          </p:cxnSp>
          <p:cxnSp>
            <p:nvCxnSpPr>
              <p:cNvPr id="29" name="Straight Connector 66"/>
              <p:cNvCxnSpPr/>
              <p:nvPr/>
            </p:nvCxnSpPr>
            <p:spPr>
              <a:xfrm>
                <a:off x="10918" y="3133"/>
                <a:ext cx="0" cy="1080"/>
              </a:xfrm>
              <a:prstGeom prst="line">
                <a:avLst/>
              </a:prstGeom>
              <a:ln w="57150">
                <a:solidFill>
                  <a:srgbClr val="006496"/>
                </a:solidFill>
              </a:ln>
            </p:spPr>
            <p:style>
              <a:lnRef idx="1">
                <a:schemeClr val="accent1"/>
              </a:lnRef>
              <a:fillRef idx="0">
                <a:schemeClr val="accent1"/>
              </a:fillRef>
              <a:effectRef idx="0">
                <a:schemeClr val="accent1"/>
              </a:effectRef>
              <a:fontRef idx="minor">
                <a:schemeClr val="tx1"/>
              </a:fontRef>
            </p:style>
          </p:cxnSp>
          <p:cxnSp>
            <p:nvCxnSpPr>
              <p:cNvPr id="30" name="Straight Connector 68"/>
              <p:cNvCxnSpPr>
                <a:stCxn id="10" idx="6"/>
              </p:cNvCxnSpPr>
              <p:nvPr/>
            </p:nvCxnSpPr>
            <p:spPr>
              <a:xfrm>
                <a:off x="9256" y="3769"/>
                <a:ext cx="1643" cy="27"/>
              </a:xfrm>
              <a:prstGeom prst="line">
                <a:avLst/>
              </a:prstGeom>
              <a:ln w="6350">
                <a:solidFill>
                  <a:srgbClr val="006496"/>
                </a:solidFill>
              </a:ln>
            </p:spPr>
            <p:style>
              <a:lnRef idx="1">
                <a:schemeClr val="accent1"/>
              </a:lnRef>
              <a:fillRef idx="0">
                <a:schemeClr val="accent1"/>
              </a:fillRef>
              <a:effectRef idx="0">
                <a:schemeClr val="accent1"/>
              </a:effectRef>
              <a:fontRef idx="minor">
                <a:schemeClr val="tx1"/>
              </a:fontRef>
            </p:style>
          </p:cxnSp>
          <p:cxnSp>
            <p:nvCxnSpPr>
              <p:cNvPr id="31" name="Straight Connector 77"/>
              <p:cNvCxnSpPr/>
              <p:nvPr/>
            </p:nvCxnSpPr>
            <p:spPr>
              <a:xfrm>
                <a:off x="3413" y="3557"/>
                <a:ext cx="0" cy="1077"/>
              </a:xfrm>
              <a:prstGeom prst="line">
                <a:avLst/>
              </a:prstGeom>
              <a:ln w="57150">
                <a:solidFill>
                  <a:srgbClr val="006496"/>
                </a:solidFill>
              </a:ln>
            </p:spPr>
            <p:style>
              <a:lnRef idx="1">
                <a:schemeClr val="accent1"/>
              </a:lnRef>
              <a:fillRef idx="0">
                <a:schemeClr val="accent1"/>
              </a:fillRef>
              <a:effectRef idx="0">
                <a:schemeClr val="accent1"/>
              </a:effectRef>
              <a:fontRef idx="minor">
                <a:schemeClr val="tx1"/>
              </a:fontRef>
            </p:style>
          </p:cxnSp>
          <p:cxnSp>
            <p:nvCxnSpPr>
              <p:cNvPr id="32" name="Straight Connector 79"/>
              <p:cNvCxnSpPr/>
              <p:nvPr/>
            </p:nvCxnSpPr>
            <p:spPr>
              <a:xfrm>
                <a:off x="3145" y="7329"/>
                <a:ext cx="0" cy="1077"/>
              </a:xfrm>
              <a:prstGeom prst="line">
                <a:avLst/>
              </a:prstGeom>
              <a:ln w="57150">
                <a:solidFill>
                  <a:srgbClr val="006496"/>
                </a:solidFill>
              </a:ln>
            </p:spPr>
            <p:style>
              <a:lnRef idx="1">
                <a:schemeClr val="accent1"/>
              </a:lnRef>
              <a:fillRef idx="0">
                <a:schemeClr val="accent1"/>
              </a:fillRef>
              <a:effectRef idx="0">
                <a:schemeClr val="accent1"/>
              </a:effectRef>
              <a:fontRef idx="minor">
                <a:schemeClr val="tx1"/>
              </a:fontRef>
            </p:style>
          </p:cxnSp>
          <p:cxnSp>
            <p:nvCxnSpPr>
              <p:cNvPr id="33" name="Elbow Connector 84"/>
              <p:cNvCxnSpPr/>
              <p:nvPr/>
            </p:nvCxnSpPr>
            <p:spPr>
              <a:xfrm flipV="1">
                <a:off x="3647" y="7827"/>
                <a:ext cx="1420" cy="237"/>
              </a:xfrm>
              <a:prstGeom prst="bentConnector3">
                <a:avLst/>
              </a:prstGeom>
              <a:ln w="6350">
                <a:solidFill>
                  <a:srgbClr val="006496"/>
                </a:solidFill>
              </a:ln>
            </p:spPr>
            <p:style>
              <a:lnRef idx="1">
                <a:schemeClr val="accent1"/>
              </a:lnRef>
              <a:fillRef idx="0">
                <a:schemeClr val="accent1"/>
              </a:fillRef>
              <a:effectRef idx="0">
                <a:schemeClr val="accent1"/>
              </a:effectRef>
              <a:fontRef idx="minor">
                <a:schemeClr val="tx1"/>
              </a:fontRef>
            </p:style>
          </p:cxnSp>
          <p:grpSp>
            <p:nvGrpSpPr>
              <p:cNvPr id="34" name="Group 99"/>
              <p:cNvGrpSpPr/>
              <p:nvPr/>
            </p:nvGrpSpPr>
            <p:grpSpPr>
              <a:xfrm>
                <a:off x="6931" y="2673"/>
                <a:ext cx="497" cy="640"/>
                <a:chOff x="5099140" y="1309474"/>
                <a:chExt cx="439257" cy="424283"/>
              </a:xfrm>
              <a:solidFill>
                <a:schemeClr val="bg1"/>
              </a:solidFill>
            </p:grpSpPr>
            <p:sp>
              <p:nvSpPr>
                <p:cNvPr id="73"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74"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75"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76"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77"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78"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79"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80"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81"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82"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83"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84"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85"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86"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grpSp>
          <p:grpSp>
            <p:nvGrpSpPr>
              <p:cNvPr id="35" name="Group 114"/>
              <p:cNvGrpSpPr/>
              <p:nvPr/>
            </p:nvGrpSpPr>
            <p:grpSpPr>
              <a:xfrm>
                <a:off x="5366" y="3358"/>
                <a:ext cx="597" cy="812"/>
                <a:chOff x="7160655" y="2178006"/>
                <a:chExt cx="379359" cy="386846"/>
              </a:xfrm>
              <a:solidFill>
                <a:schemeClr val="bg1"/>
              </a:solidFill>
            </p:grpSpPr>
            <p:sp>
              <p:nvSpPr>
                <p:cNvPr id="70"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71"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72"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grpSp>
          <p:grpSp>
            <p:nvGrpSpPr>
              <p:cNvPr id="36" name="Group 118"/>
              <p:cNvGrpSpPr/>
              <p:nvPr/>
            </p:nvGrpSpPr>
            <p:grpSpPr>
              <a:xfrm>
                <a:off x="4823" y="5358"/>
                <a:ext cx="641" cy="854"/>
                <a:chOff x="6352022" y="2360197"/>
                <a:chExt cx="406813" cy="406813"/>
              </a:xfrm>
              <a:solidFill>
                <a:schemeClr val="bg1"/>
              </a:solidFill>
            </p:grpSpPr>
            <p:sp>
              <p:nvSpPr>
                <p:cNvPr id="67" name="Freeform 39"/>
                <p:cNvSpPr>
                  <a:spLocks noEditPoints="1"/>
                </p:cNvSpPr>
                <p:nvPr/>
              </p:nvSpPr>
              <p:spPr bwMode="auto">
                <a:xfrm>
                  <a:off x="6352022"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8" name="Freeform 40"/>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9" name="Oval 41"/>
                <p:cNvSpPr>
                  <a:spLocks noChangeArrowheads="1"/>
                </p:cNvSpPr>
                <p:nvPr/>
              </p:nvSpPr>
              <p:spPr bwMode="auto">
                <a:xfrm>
                  <a:off x="6551685" y="2557365"/>
                  <a:ext cx="9983" cy="9983"/>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grpSp>
          <p:grpSp>
            <p:nvGrpSpPr>
              <p:cNvPr id="37" name="Group 122"/>
              <p:cNvGrpSpPr/>
              <p:nvPr/>
            </p:nvGrpSpPr>
            <p:grpSpPr>
              <a:xfrm>
                <a:off x="8393" y="3358"/>
                <a:ext cx="649" cy="791"/>
                <a:chOff x="6726389" y="1486674"/>
                <a:chExt cx="411805" cy="376863"/>
              </a:xfrm>
              <a:solidFill>
                <a:schemeClr val="bg1"/>
              </a:solidFill>
            </p:grpSpPr>
            <p:sp>
              <p:nvSpPr>
                <p:cNvPr id="64" name="Oval 52"/>
                <p:cNvSpPr>
                  <a:spLocks noChangeArrowheads="1"/>
                </p:cNvSpPr>
                <p:nvPr/>
              </p:nvSpPr>
              <p:spPr bwMode="auto">
                <a:xfrm>
                  <a:off x="6773808" y="1786168"/>
                  <a:ext cx="44924" cy="4242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5" name="Oval 53"/>
                <p:cNvSpPr>
                  <a:spLocks noChangeArrowheads="1"/>
                </p:cNvSpPr>
                <p:nvPr/>
              </p:nvSpPr>
              <p:spPr bwMode="auto">
                <a:xfrm>
                  <a:off x="6748851" y="1836083"/>
                  <a:ext cx="24958" cy="27454"/>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6" name="Freeform 54"/>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grpSp>
          <p:grpSp>
            <p:nvGrpSpPr>
              <p:cNvPr id="38" name="Group 126"/>
              <p:cNvGrpSpPr/>
              <p:nvPr/>
            </p:nvGrpSpPr>
            <p:grpSpPr>
              <a:xfrm>
                <a:off x="8903" y="5358"/>
                <a:ext cx="731" cy="681"/>
                <a:chOff x="7999238" y="1399322"/>
                <a:chExt cx="464215" cy="324452"/>
              </a:xfrm>
              <a:solidFill>
                <a:schemeClr val="bg1"/>
              </a:solidFill>
            </p:grpSpPr>
            <p:sp>
              <p:nvSpPr>
                <p:cNvPr id="62" name="Freeform 57"/>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3" name="Freeform 58"/>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grpSp>
          <p:sp>
            <p:nvSpPr>
              <p:cNvPr id="39" name="Freeform 64"/>
              <p:cNvSpPr>
                <a:spLocks noEditPoints="1"/>
              </p:cNvSpPr>
              <p:nvPr/>
            </p:nvSpPr>
            <p:spPr bwMode="auto">
              <a:xfrm>
                <a:off x="6673" y="4787"/>
                <a:ext cx="925" cy="1177"/>
              </a:xfrm>
              <a:custGeom>
                <a:avLst/>
                <a:gdLst>
                  <a:gd name="T0" fmla="*/ 552316 w 133"/>
                  <a:gd name="T1" fmla="*/ 0 h 127"/>
                  <a:gd name="T2" fmla="*/ 39767 w 133"/>
                  <a:gd name="T3" fmla="*/ 0 h 127"/>
                  <a:gd name="T4" fmla="*/ 0 w 133"/>
                  <a:gd name="T5" fmla="*/ 39763 h 127"/>
                  <a:gd name="T6" fmla="*/ 0 w 133"/>
                  <a:gd name="T7" fmla="*/ 402050 h 127"/>
                  <a:gd name="T8" fmla="*/ 39767 w 133"/>
                  <a:gd name="T9" fmla="*/ 441813 h 127"/>
                  <a:gd name="T10" fmla="*/ 234182 w 133"/>
                  <a:gd name="T11" fmla="*/ 441813 h 127"/>
                  <a:gd name="T12" fmla="*/ 176741 w 133"/>
                  <a:gd name="T13" fmla="*/ 521340 h 127"/>
                  <a:gd name="T14" fmla="*/ 176741 w 133"/>
                  <a:gd name="T15" fmla="*/ 561103 h 127"/>
                  <a:gd name="T16" fmla="*/ 234182 w 133"/>
                  <a:gd name="T17" fmla="*/ 561103 h 127"/>
                  <a:gd name="T18" fmla="*/ 353482 w 133"/>
                  <a:gd name="T19" fmla="*/ 561103 h 127"/>
                  <a:gd name="T20" fmla="*/ 415341 w 133"/>
                  <a:gd name="T21" fmla="*/ 561103 h 127"/>
                  <a:gd name="T22" fmla="*/ 415341 w 133"/>
                  <a:gd name="T23" fmla="*/ 521340 h 127"/>
                  <a:gd name="T24" fmla="*/ 353482 w 133"/>
                  <a:gd name="T25" fmla="*/ 441813 h 127"/>
                  <a:gd name="T26" fmla="*/ 552316 w 133"/>
                  <a:gd name="T27" fmla="*/ 441813 h 127"/>
                  <a:gd name="T28" fmla="*/ 587664 w 133"/>
                  <a:gd name="T29" fmla="*/ 402050 h 127"/>
                  <a:gd name="T30" fmla="*/ 587664 w 133"/>
                  <a:gd name="T31" fmla="*/ 39763 h 127"/>
                  <a:gd name="T32" fmla="*/ 552316 w 133"/>
                  <a:gd name="T33" fmla="*/ 0 h 127"/>
                  <a:gd name="T34" fmla="*/ 265112 w 133"/>
                  <a:gd name="T35" fmla="*/ 393214 h 127"/>
                  <a:gd name="T36" fmla="*/ 296041 w 133"/>
                  <a:gd name="T37" fmla="*/ 362287 h 127"/>
                  <a:gd name="T38" fmla="*/ 331389 w 133"/>
                  <a:gd name="T39" fmla="*/ 393214 h 127"/>
                  <a:gd name="T40" fmla="*/ 296041 w 133"/>
                  <a:gd name="T41" fmla="*/ 428559 h 127"/>
                  <a:gd name="T42" fmla="*/ 265112 w 133"/>
                  <a:gd name="T43" fmla="*/ 393214 h 127"/>
                  <a:gd name="T44" fmla="*/ 547897 w 133"/>
                  <a:gd name="T45" fmla="*/ 349033 h 127"/>
                  <a:gd name="T46" fmla="*/ 44185 w 133"/>
                  <a:gd name="T47" fmla="*/ 349033 h 127"/>
                  <a:gd name="T48" fmla="*/ 44185 w 133"/>
                  <a:gd name="T49" fmla="*/ 44181 h 127"/>
                  <a:gd name="T50" fmla="*/ 547897 w 133"/>
                  <a:gd name="T51" fmla="*/ 44181 h 127"/>
                  <a:gd name="T52" fmla="*/ 547897 w 133"/>
                  <a:gd name="T53" fmla="*/ 349033 h 1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p>
            </p:txBody>
          </p:sp>
          <p:grpSp>
            <p:nvGrpSpPr>
              <p:cNvPr id="40" name="Group 130"/>
              <p:cNvGrpSpPr/>
              <p:nvPr/>
            </p:nvGrpSpPr>
            <p:grpSpPr>
              <a:xfrm>
                <a:off x="5455" y="7417"/>
                <a:ext cx="448" cy="755"/>
                <a:chOff x="3526798" y="4057329"/>
                <a:chExt cx="284519" cy="359394"/>
              </a:xfrm>
              <a:solidFill>
                <a:schemeClr val="bg1"/>
              </a:solidFill>
            </p:grpSpPr>
            <p:sp>
              <p:nvSpPr>
                <p:cNvPr id="59"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0"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61"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grpSp>
          <p:grpSp>
            <p:nvGrpSpPr>
              <p:cNvPr id="41" name="Group 134"/>
              <p:cNvGrpSpPr/>
              <p:nvPr/>
            </p:nvGrpSpPr>
            <p:grpSpPr>
              <a:xfrm>
                <a:off x="8459" y="7359"/>
                <a:ext cx="613" cy="713"/>
                <a:chOff x="7540014" y="4306907"/>
                <a:chExt cx="389342" cy="339426"/>
              </a:xfrm>
              <a:solidFill>
                <a:schemeClr val="bg1"/>
              </a:solidFill>
            </p:grpSpPr>
            <p:sp>
              <p:nvSpPr>
                <p:cNvPr id="48"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49"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50"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51"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52"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53"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54"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55"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56"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57"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sp>
              <p:nvSpPr>
                <p:cNvPr id="58"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sz="2400" dirty="0"/>
                </a:p>
              </p:txBody>
            </p:sp>
          </p:grpSp>
          <p:grpSp>
            <p:nvGrpSpPr>
              <p:cNvPr id="42" name="Group 146"/>
              <p:cNvGrpSpPr/>
              <p:nvPr/>
            </p:nvGrpSpPr>
            <p:grpSpPr>
              <a:xfrm>
                <a:off x="6830" y="8025"/>
                <a:ext cx="680" cy="901"/>
                <a:chOff x="6559551" y="1588"/>
                <a:chExt cx="274637" cy="273050"/>
              </a:xfrm>
              <a:solidFill>
                <a:schemeClr val="bg1"/>
              </a:solidFill>
            </p:grpSpPr>
            <p:sp>
              <p:nvSpPr>
                <p:cNvPr id="45" name="Freeform 126"/>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46" name="Freeform 127"/>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sp>
              <p:nvSpPr>
                <p:cNvPr id="47" name="Freeform 128"/>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en-US" sz="2400" dirty="0"/>
                </a:p>
              </p:txBody>
            </p:sp>
          </p:grpSp>
          <p:sp>
            <p:nvSpPr>
              <p:cNvPr id="43" name="Text Box 10"/>
              <p:cNvSpPr txBox="1">
                <a:spLocks noChangeArrowheads="1"/>
              </p:cNvSpPr>
              <p:nvPr/>
            </p:nvSpPr>
            <p:spPr bwMode="auto">
              <a:xfrm>
                <a:off x="6013" y="5700"/>
                <a:ext cx="2387" cy="2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960" tIns="30480" rIns="60960" bIns="30480">
                <a:spAutoFit/>
              </a:bodyPr>
              <a:lstStyle>
                <a:lvl1pPr defTabSz="1087120">
                  <a:defRPr>
                    <a:solidFill>
                      <a:schemeClr val="tx1"/>
                    </a:solidFill>
                    <a:latin typeface="Calibri" panose="020F0502020204030204" pitchFamily="34" charset="0"/>
                  </a:defRPr>
                </a:lvl1pPr>
                <a:lvl2pPr marL="742950" indent="-285750" defTabSz="1087120">
                  <a:defRPr>
                    <a:solidFill>
                      <a:schemeClr val="tx1"/>
                    </a:solidFill>
                    <a:latin typeface="Calibri" panose="020F0502020204030204" pitchFamily="34" charset="0"/>
                  </a:defRPr>
                </a:lvl2pPr>
                <a:lvl3pPr marL="1143000" indent="-228600" defTabSz="1087120">
                  <a:defRPr>
                    <a:solidFill>
                      <a:schemeClr val="tx1"/>
                    </a:solidFill>
                    <a:latin typeface="Calibri" panose="020F0502020204030204" pitchFamily="34" charset="0"/>
                  </a:defRPr>
                </a:lvl3pPr>
                <a:lvl4pPr marL="1600200" indent="-228600" defTabSz="1087120">
                  <a:defRPr>
                    <a:solidFill>
                      <a:schemeClr val="tx1"/>
                    </a:solidFill>
                    <a:latin typeface="Calibri" panose="020F0502020204030204" pitchFamily="34" charset="0"/>
                  </a:defRPr>
                </a:lvl4pPr>
                <a:lvl5pPr marL="2057400" indent="-228600" defTabSz="1087120">
                  <a:defRPr>
                    <a:solidFill>
                      <a:schemeClr val="tx1"/>
                    </a:solidFill>
                    <a:latin typeface="Calibri" panose="020F0502020204030204" pitchFamily="34" charset="0"/>
                  </a:defRPr>
                </a:lvl5pPr>
                <a:lvl6pPr marL="2514600" indent="-228600" defTabSz="1087120" fontAlgn="base">
                  <a:spcBef>
                    <a:spcPct val="0"/>
                  </a:spcBef>
                  <a:spcAft>
                    <a:spcPct val="0"/>
                  </a:spcAft>
                  <a:defRPr>
                    <a:solidFill>
                      <a:schemeClr val="tx1"/>
                    </a:solidFill>
                    <a:latin typeface="Calibri" panose="020F0502020204030204" pitchFamily="34" charset="0"/>
                  </a:defRPr>
                </a:lvl6pPr>
                <a:lvl7pPr marL="2971800" indent="-228600" defTabSz="1087120" fontAlgn="base">
                  <a:spcBef>
                    <a:spcPct val="0"/>
                  </a:spcBef>
                  <a:spcAft>
                    <a:spcPct val="0"/>
                  </a:spcAft>
                  <a:defRPr>
                    <a:solidFill>
                      <a:schemeClr val="tx1"/>
                    </a:solidFill>
                    <a:latin typeface="Calibri" panose="020F0502020204030204" pitchFamily="34" charset="0"/>
                  </a:defRPr>
                </a:lvl7pPr>
                <a:lvl8pPr marL="3429000" indent="-228600" defTabSz="1087120" fontAlgn="base">
                  <a:spcBef>
                    <a:spcPct val="0"/>
                  </a:spcBef>
                  <a:spcAft>
                    <a:spcPct val="0"/>
                  </a:spcAft>
                  <a:defRPr>
                    <a:solidFill>
                      <a:schemeClr val="tx1"/>
                    </a:solidFill>
                    <a:latin typeface="Calibri" panose="020F0502020204030204" pitchFamily="34" charset="0"/>
                  </a:defRPr>
                </a:lvl8pPr>
                <a:lvl9pPr marL="3886200" indent="-228600" defTabSz="108712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zh-CN" altLang="en-US" sz="2000" dirty="0" smtClean="0">
                    <a:solidFill>
                      <a:schemeClr val="bg1"/>
                    </a:solidFill>
                    <a:latin typeface="Open Sans" pitchFamily="34" charset="0"/>
                  </a:rPr>
                  <a:t>云平台服务</a:t>
                </a:r>
                <a:endParaRPr lang="en-US" altLang="zh-CN" sz="2000" dirty="0">
                  <a:solidFill>
                    <a:schemeClr val="bg1"/>
                  </a:solidFill>
                  <a:latin typeface="Open Sans" pitchFamily="34" charset="0"/>
                </a:endParaRPr>
              </a:p>
            </p:txBody>
          </p:sp>
          <p:cxnSp>
            <p:nvCxnSpPr>
              <p:cNvPr id="44" name="Elbow Connector 86"/>
              <p:cNvCxnSpPr/>
              <p:nvPr/>
            </p:nvCxnSpPr>
            <p:spPr>
              <a:xfrm flipV="1">
                <a:off x="3699" y="3687"/>
                <a:ext cx="1367" cy="507"/>
              </a:xfrm>
              <a:prstGeom prst="bentConnector3">
                <a:avLst/>
              </a:prstGeom>
              <a:ln w="6350">
                <a:solidFill>
                  <a:srgbClr val="006496"/>
                </a:solidFill>
              </a:ln>
            </p:spPr>
            <p:style>
              <a:lnRef idx="1">
                <a:schemeClr val="accent1"/>
              </a:lnRef>
              <a:fillRef idx="0">
                <a:schemeClr val="accent1"/>
              </a:fillRef>
              <a:effectRef idx="0">
                <a:schemeClr val="accent1"/>
              </a:effectRef>
              <a:fontRef idx="minor">
                <a:schemeClr val="tx1"/>
              </a:fontRef>
            </p:style>
          </p:cxnSp>
        </p:grpSp>
      </p:gr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24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2465" name="Object 1"/>
          <p:cNvGraphicFramePr>
            <a:graphicFrameLocks noChangeAspect="1"/>
          </p:cNvGraphicFramePr>
          <p:nvPr/>
        </p:nvGraphicFramePr>
        <p:xfrm>
          <a:off x="6895234" y="1220974"/>
          <a:ext cx="1928132" cy="4581446"/>
        </p:xfrm>
        <a:graphic>
          <a:graphicData uri="http://schemas.openxmlformats.org/presentationml/2006/ole">
            <p:oleObj spid="_x0000_s62465" name="Visio" r:id="rId4" imgW="2194619" imgH="5209718" progId="Visio.Drawing.11">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3"/>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智能功能设计</a:t>
            </a:r>
            <a:endParaRPr kumimoji="1" lang="zh-CN" altLang="en-US" sz="3600" dirty="0">
              <a:solidFill>
                <a:schemeClr val="bg1"/>
              </a:solidFill>
              <a:latin typeface="微软雅黑"/>
              <a:ea typeface="微软雅黑"/>
              <a:cs typeface="微软雅黑"/>
            </a:endParaRPr>
          </a:p>
        </p:txBody>
      </p:sp>
      <p:sp>
        <p:nvSpPr>
          <p:cNvPr id="5" name="TextBox 4"/>
          <p:cNvSpPr txBox="1"/>
          <p:nvPr/>
        </p:nvSpPr>
        <p:spPr>
          <a:xfrm>
            <a:off x="271488" y="1856096"/>
            <a:ext cx="2243112" cy="2400657"/>
          </a:xfrm>
          <a:prstGeom prst="rect">
            <a:avLst/>
          </a:prstGeom>
          <a:noFill/>
        </p:spPr>
        <p:txBody>
          <a:bodyPr wrap="square" rtlCol="0">
            <a:spAutoFit/>
          </a:bodyPr>
          <a:lstStyle/>
          <a:p>
            <a:pPr>
              <a:lnSpc>
                <a:spcPct val="150000"/>
              </a:lnSpc>
            </a:pPr>
            <a:r>
              <a:rPr lang="zh-CN" altLang="en-US" sz="2000" dirty="0" smtClean="0"/>
              <a:t>系统功能</a:t>
            </a:r>
            <a:endParaRPr lang="en-US" altLang="zh-CN" sz="2000" dirty="0" smtClean="0"/>
          </a:p>
          <a:p>
            <a:pPr>
              <a:lnSpc>
                <a:spcPct val="150000"/>
              </a:lnSpc>
            </a:pPr>
            <a:r>
              <a:rPr lang="zh-CN" altLang="en-US" sz="2000" dirty="0" smtClean="0"/>
              <a:t>智能芯片</a:t>
            </a:r>
            <a:endParaRPr lang="en-US" altLang="zh-CN" sz="2000" dirty="0" smtClean="0"/>
          </a:p>
          <a:p>
            <a:pPr>
              <a:lnSpc>
                <a:spcPct val="150000"/>
              </a:lnSpc>
            </a:pPr>
            <a:r>
              <a:rPr lang="zh-CN" altLang="en-US" sz="2000" dirty="0" smtClean="0"/>
              <a:t>检测数据上传</a:t>
            </a:r>
            <a:endParaRPr lang="en-US" altLang="zh-CN" sz="2000" dirty="0" smtClean="0"/>
          </a:p>
          <a:p>
            <a:pPr>
              <a:lnSpc>
                <a:spcPct val="150000"/>
              </a:lnSpc>
            </a:pPr>
            <a:r>
              <a:rPr lang="zh-CN" altLang="en-US" sz="2000" dirty="0" smtClean="0"/>
              <a:t>云服务平台</a:t>
            </a:r>
            <a:endParaRPr lang="en-US" altLang="zh-CN" sz="2000" dirty="0" smtClean="0"/>
          </a:p>
          <a:p>
            <a:pPr>
              <a:lnSpc>
                <a:spcPct val="150000"/>
              </a:lnSpc>
            </a:pPr>
            <a:r>
              <a:rPr lang="zh-CN" altLang="en-US" sz="2000" b="1" dirty="0" smtClean="0"/>
              <a:t>智能手机</a:t>
            </a:r>
            <a:r>
              <a:rPr lang="en-US" altLang="zh-CN" sz="2000" b="1" dirty="0" smtClean="0"/>
              <a:t>APP</a:t>
            </a:r>
            <a:endParaRPr lang="zh-CN" altLang="en-US" sz="2000" b="1" dirty="0"/>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441" name="Object 1"/>
          <p:cNvGraphicFramePr>
            <a:graphicFrameLocks noChangeAspect="1"/>
          </p:cNvGraphicFramePr>
          <p:nvPr/>
        </p:nvGraphicFramePr>
        <p:xfrm>
          <a:off x="3036248" y="1112278"/>
          <a:ext cx="4602802" cy="4683869"/>
        </p:xfrm>
        <a:graphic>
          <a:graphicData uri="http://schemas.openxmlformats.org/presentationml/2006/ole">
            <p:oleObj spid="_x0000_s61441" name="Visio" r:id="rId4" imgW="6586557" imgH="6694623" progId="Visio.Drawing.11">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实验验证</a:t>
            </a:r>
            <a:endParaRPr kumimoji="1" lang="zh-CN" altLang="en-US" sz="3600" dirty="0">
              <a:solidFill>
                <a:schemeClr val="bg1"/>
              </a:solidFill>
              <a:latin typeface="微软雅黑"/>
              <a:ea typeface="微软雅黑"/>
              <a:cs typeface="微软雅黑"/>
            </a:endParaRPr>
          </a:p>
        </p:txBody>
      </p:sp>
      <p:grpSp>
        <p:nvGrpSpPr>
          <p:cNvPr id="5" name="组合 4"/>
          <p:cNvGrpSpPr/>
          <p:nvPr/>
        </p:nvGrpSpPr>
        <p:grpSpPr>
          <a:xfrm>
            <a:off x="118745" y="1553845"/>
            <a:ext cx="3165475" cy="3329305"/>
            <a:chOff x="0" y="2364"/>
            <a:chExt cx="9628" cy="6900"/>
          </a:xfrm>
          <a:solidFill>
            <a:schemeClr val="tx2">
              <a:alpha val="80000"/>
            </a:schemeClr>
          </a:solidFill>
        </p:grpSpPr>
        <p:sp>
          <p:nvSpPr>
            <p:cNvPr id="6" name="矩形 5"/>
            <p:cNvSpPr/>
            <p:nvPr/>
          </p:nvSpPr>
          <p:spPr>
            <a:xfrm>
              <a:off x="0" y="7533"/>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4</a:t>
              </a:r>
              <a:endParaRPr lang="zh-CN" altLang="en-US" sz="2800" dirty="0">
                <a:solidFill>
                  <a:prstClr val="white"/>
                </a:solidFill>
                <a:latin typeface="Calibri" panose="020F0502020204030204" pitchFamily="34" charset="0"/>
              </a:endParaRPr>
            </a:p>
          </p:txBody>
        </p:sp>
        <p:sp>
          <p:nvSpPr>
            <p:cNvPr id="7" name="矩形 6"/>
            <p:cNvSpPr/>
            <p:nvPr/>
          </p:nvSpPr>
          <p:spPr>
            <a:xfrm>
              <a:off x="0" y="5802"/>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 3</a:t>
              </a:r>
              <a:endParaRPr lang="zh-CN" altLang="en-US" sz="2800" dirty="0">
                <a:solidFill>
                  <a:prstClr val="white"/>
                </a:solidFill>
                <a:latin typeface="Calibri" panose="020F0502020204030204" pitchFamily="34" charset="0"/>
              </a:endParaRPr>
            </a:p>
          </p:txBody>
        </p:sp>
        <p:sp>
          <p:nvSpPr>
            <p:cNvPr id="8" name="矩形 7"/>
            <p:cNvSpPr/>
            <p:nvPr/>
          </p:nvSpPr>
          <p:spPr>
            <a:xfrm>
              <a:off x="0" y="4088"/>
              <a:ext cx="1607" cy="1731"/>
            </a:xfrm>
            <a:prstGeom prst="rect">
              <a:avLst/>
            </a:prstGeom>
            <a:grp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 2</a:t>
              </a:r>
              <a:endParaRPr lang="zh-CN" altLang="en-US" sz="2800" dirty="0">
                <a:solidFill>
                  <a:prstClr val="white"/>
                </a:solidFill>
                <a:latin typeface="Calibri" panose="020F0502020204030204" pitchFamily="34" charset="0"/>
              </a:endParaRPr>
            </a:p>
          </p:txBody>
        </p:sp>
        <p:sp>
          <p:nvSpPr>
            <p:cNvPr id="9" name="矩形 8"/>
            <p:cNvSpPr/>
            <p:nvPr/>
          </p:nvSpPr>
          <p:spPr>
            <a:xfrm>
              <a:off x="0" y="2364"/>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alibri" panose="020F0502020204030204" pitchFamily="34" charset="0"/>
                </a:rPr>
                <a:t> 1</a:t>
              </a:r>
              <a:endParaRPr lang="zh-CN" altLang="en-US" sz="2800" dirty="0">
                <a:latin typeface="Calibri" panose="020F0502020204030204" pitchFamily="34" charset="0"/>
              </a:endParaRPr>
            </a:p>
          </p:txBody>
        </p:sp>
        <p:sp>
          <p:nvSpPr>
            <p:cNvPr id="10" name="矩形 28"/>
            <p:cNvSpPr/>
            <p:nvPr/>
          </p:nvSpPr>
          <p:spPr>
            <a:xfrm>
              <a:off x="1607" y="2364"/>
              <a:ext cx="3137" cy="219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826712" h="1280593">
                  <a:moveTo>
                    <a:pt x="0" y="0"/>
                  </a:moveTo>
                  <a:lnTo>
                    <a:pt x="1826712" y="555625"/>
                  </a:lnTo>
                  <a:lnTo>
                    <a:pt x="1826712" y="1280593"/>
                  </a:lnTo>
                  <a:lnTo>
                    <a:pt x="0" y="100754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8"/>
            <p:cNvSpPr/>
            <p:nvPr/>
          </p:nvSpPr>
          <p:spPr>
            <a:xfrm>
              <a:off x="1607" y="4091"/>
              <a:ext cx="3142" cy="1730"/>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33980"/>
                <a:gd name="connsiteY0-72" fmla="*/ 0 h 1007543"/>
                <a:gd name="connsiteX1-73" fmla="*/ 1829887 w 1833980"/>
                <a:gd name="connsiteY1-74" fmla="*/ 273050 h 1007543"/>
                <a:gd name="connsiteX2-75" fmla="*/ 1833856 w 1833980"/>
                <a:gd name="connsiteY2-76" fmla="*/ 1001193 h 1007543"/>
                <a:gd name="connsiteX3-77" fmla="*/ 0 w 1833980"/>
                <a:gd name="connsiteY3-78" fmla="*/ 1007543 h 1007543"/>
                <a:gd name="connsiteX4-79" fmla="*/ 0 w 1833980"/>
                <a:gd name="connsiteY4-80" fmla="*/ 0 h 1007543"/>
                <a:gd name="connsiteX0-81" fmla="*/ 0 w 1829887"/>
                <a:gd name="connsiteY0-82" fmla="*/ 0 h 1007543"/>
                <a:gd name="connsiteX1-83" fmla="*/ 1829887 w 1829887"/>
                <a:gd name="connsiteY1-84" fmla="*/ 273050 h 1007543"/>
                <a:gd name="connsiteX2-85" fmla="*/ 1829093 w 1829887"/>
                <a:gd name="connsiteY2-86" fmla="*/ 1003575 h 1007543"/>
                <a:gd name="connsiteX3-87" fmla="*/ 0 w 1829887"/>
                <a:gd name="connsiteY3-88" fmla="*/ 1007543 h 1007543"/>
                <a:gd name="connsiteX4-89" fmla="*/ 0 w 1829887"/>
                <a:gd name="connsiteY4-90" fmla="*/ 0 h 1007543"/>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28"/>
            <p:cNvSpPr/>
            <p:nvPr/>
          </p:nvSpPr>
          <p:spPr>
            <a:xfrm>
              <a:off x="1607" y="5809"/>
              <a:ext cx="3149" cy="1723"/>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048"/>
                <a:gd name="connsiteY0-102" fmla="*/ 5556 h 1003574"/>
                <a:gd name="connsiteX1-103" fmla="*/ 1832268 w 1834048"/>
                <a:gd name="connsiteY1-104" fmla="*/ 0 h 1003574"/>
                <a:gd name="connsiteX2-105" fmla="*/ 1833856 w 1834048"/>
                <a:gd name="connsiteY2-106" fmla="*/ 720999 h 1003574"/>
                <a:gd name="connsiteX3-107" fmla="*/ 0 w 1834048"/>
                <a:gd name="connsiteY3-108" fmla="*/ 1003574 h 1003574"/>
                <a:gd name="connsiteX4-109" fmla="*/ 0 w 1834048"/>
                <a:gd name="connsiteY4-110" fmla="*/ 5556 h 1003574"/>
              </a:gdLst>
              <a:ahLst/>
              <a:cxnLst>
                <a:cxn ang="0">
                  <a:pos x="connsiteX0-101" y="connsiteY0-102"/>
                </a:cxn>
                <a:cxn ang="0">
                  <a:pos x="connsiteX1-103" y="connsiteY1-104"/>
                </a:cxn>
                <a:cxn ang="0">
                  <a:pos x="connsiteX2-105" y="connsiteY2-106"/>
                </a:cxn>
                <a:cxn ang="0">
                  <a:pos x="connsiteX3-107" y="connsiteY3-108"/>
                </a:cxn>
                <a:cxn ang="0">
                  <a:pos x="connsiteX4-109" y="connsiteY4-110"/>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8"/>
            <p:cNvSpPr/>
            <p:nvPr/>
          </p:nvSpPr>
          <p:spPr>
            <a:xfrm>
              <a:off x="1599" y="7038"/>
              <a:ext cx="3154" cy="2226"/>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649"/>
                <a:gd name="connsiteY0-102" fmla="*/ 793 h 1003574"/>
                <a:gd name="connsiteX1-103" fmla="*/ 1834649 w 1834649"/>
                <a:gd name="connsiteY1-104" fmla="*/ 0 h 1003574"/>
                <a:gd name="connsiteX2-105" fmla="*/ 1831474 w 1834649"/>
                <a:gd name="connsiteY2-106" fmla="*/ 720999 h 1003574"/>
                <a:gd name="connsiteX3-107" fmla="*/ 2381 w 1834649"/>
                <a:gd name="connsiteY3-108" fmla="*/ 1003574 h 1003574"/>
                <a:gd name="connsiteX4-109" fmla="*/ 0 w 1834649"/>
                <a:gd name="connsiteY4-110" fmla="*/ 793 h 1003574"/>
                <a:gd name="connsiteX0-111" fmla="*/ 0 w 1834649"/>
                <a:gd name="connsiteY0-112" fmla="*/ 284162 h 1286943"/>
                <a:gd name="connsiteX1-113" fmla="*/ 1834649 w 1834649"/>
                <a:gd name="connsiteY1-114" fmla="*/ 0 h 1286943"/>
                <a:gd name="connsiteX2-115" fmla="*/ 1831474 w 1834649"/>
                <a:gd name="connsiteY2-116" fmla="*/ 1004368 h 1286943"/>
                <a:gd name="connsiteX3-117" fmla="*/ 2381 w 1834649"/>
                <a:gd name="connsiteY3-118" fmla="*/ 1286943 h 1286943"/>
                <a:gd name="connsiteX4-119" fmla="*/ 0 w 1834649"/>
                <a:gd name="connsiteY4-120" fmla="*/ 284162 h 1286943"/>
                <a:gd name="connsiteX0-121" fmla="*/ 0 w 1834649"/>
                <a:gd name="connsiteY0-122" fmla="*/ 284162 h 1286943"/>
                <a:gd name="connsiteX1-123" fmla="*/ 1834649 w 1834649"/>
                <a:gd name="connsiteY1-124" fmla="*/ 0 h 1286943"/>
                <a:gd name="connsiteX2-125" fmla="*/ 1829093 w 1834649"/>
                <a:gd name="connsiteY2-126" fmla="*/ 721000 h 1286943"/>
                <a:gd name="connsiteX3-127" fmla="*/ 2381 w 1834649"/>
                <a:gd name="connsiteY3-128" fmla="*/ 1286943 h 1286943"/>
                <a:gd name="connsiteX4-129" fmla="*/ 0 w 1834649"/>
                <a:gd name="connsiteY4-130" fmla="*/ 284162 h 1286943"/>
                <a:gd name="connsiteX0-131" fmla="*/ 229 w 1834878"/>
                <a:gd name="connsiteY0-132" fmla="*/ 284162 h 1289324"/>
                <a:gd name="connsiteX1-133" fmla="*/ 1834878 w 1834878"/>
                <a:gd name="connsiteY1-134" fmla="*/ 0 h 1289324"/>
                <a:gd name="connsiteX2-135" fmla="*/ 1829322 w 1834878"/>
                <a:gd name="connsiteY2-136" fmla="*/ 721000 h 1289324"/>
                <a:gd name="connsiteX3-137" fmla="*/ 229 w 1834878"/>
                <a:gd name="connsiteY3-138" fmla="*/ 1289324 h 1289324"/>
                <a:gd name="connsiteX4-139" fmla="*/ 229 w 1834878"/>
                <a:gd name="connsiteY4-140" fmla="*/ 284162 h 1289324"/>
                <a:gd name="connsiteX0-141" fmla="*/ 2486 w 1837135"/>
                <a:gd name="connsiteY0-142" fmla="*/ 284162 h 1296468"/>
                <a:gd name="connsiteX1-143" fmla="*/ 1837135 w 1837135"/>
                <a:gd name="connsiteY1-144" fmla="*/ 0 h 1296468"/>
                <a:gd name="connsiteX2-145" fmla="*/ 1831579 w 1837135"/>
                <a:gd name="connsiteY2-146" fmla="*/ 721000 h 1296468"/>
                <a:gd name="connsiteX3-147" fmla="*/ 105 w 1837135"/>
                <a:gd name="connsiteY3-148" fmla="*/ 1296468 h 1296468"/>
                <a:gd name="connsiteX4-149" fmla="*/ 2486 w 1837135"/>
                <a:gd name="connsiteY4-150" fmla="*/ 284162 h 1296468"/>
                <a:gd name="connsiteX0-151" fmla="*/ 2486 w 1837135"/>
                <a:gd name="connsiteY0-152" fmla="*/ 284162 h 1296468"/>
                <a:gd name="connsiteX1-153" fmla="*/ 1837135 w 1837135"/>
                <a:gd name="connsiteY1-154" fmla="*/ 0 h 1296468"/>
                <a:gd name="connsiteX2-155" fmla="*/ 1836342 w 1837135"/>
                <a:gd name="connsiteY2-156" fmla="*/ 728144 h 1296468"/>
                <a:gd name="connsiteX3-157" fmla="*/ 105 w 1837135"/>
                <a:gd name="connsiteY3-158" fmla="*/ 1296468 h 1296468"/>
                <a:gd name="connsiteX4-159" fmla="*/ 2486 w 1837135"/>
                <a:gd name="connsiteY4-160" fmla="*/ 284162 h 1296468"/>
              </a:gdLst>
              <a:ahLst/>
              <a:cxnLst>
                <a:cxn ang="0">
                  <a:pos x="connsiteX0-151" y="connsiteY0-152"/>
                </a:cxn>
                <a:cxn ang="0">
                  <a:pos x="connsiteX1-153" y="connsiteY1-154"/>
                </a:cxn>
                <a:cxn ang="0">
                  <a:pos x="connsiteX2-155" y="connsiteY2-156"/>
                </a:cxn>
                <a:cxn ang="0">
                  <a:pos x="connsiteX3-157" y="connsiteY3-158"/>
                </a:cxn>
                <a:cxn ang="0">
                  <a:pos x="connsiteX4-159" y="connsiteY4-160"/>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44"/>
            <p:cNvSpPr>
              <a:spLocks noEditPoints="1"/>
            </p:cNvSpPr>
            <p:nvPr/>
          </p:nvSpPr>
          <p:spPr bwMode="black">
            <a:xfrm>
              <a:off x="2817" y="4611"/>
              <a:ext cx="589" cy="1039"/>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grpFill/>
            <a:ln w="19050">
              <a:solidFill>
                <a:schemeClr val="bg1"/>
              </a:solidFill>
            </a:ln>
          </p:spPr>
          <p:txBody>
            <a:bodyPr vert="horz" wrap="square" lIns="68589" tIns="34295" rIns="68589" bIns="34295" numCol="1" anchor="t" anchorCtr="0" compatLnSpc="1"/>
            <a:lstStyle/>
            <a:p>
              <a:endParaRPr lang="en-US" dirty="0"/>
            </a:p>
          </p:txBody>
        </p:sp>
        <p:pic>
          <p:nvPicPr>
            <p:cNvPr id="15" name="Picture 34" descr="Efficiency.png"/>
            <p:cNvPicPr>
              <a:picLocks noChangeAspect="1"/>
            </p:cNvPicPr>
            <p:nvPr/>
          </p:nvPicPr>
          <p:blipFill>
            <a:blip r:embed="rId3" cstate="print"/>
            <a:srcRect/>
            <a:stretch>
              <a:fillRect/>
            </a:stretch>
          </p:blipFill>
          <p:spPr bwMode="auto">
            <a:xfrm>
              <a:off x="2474" y="5978"/>
              <a:ext cx="1276" cy="1184"/>
            </a:xfrm>
            <a:prstGeom prst="rect">
              <a:avLst/>
            </a:prstGeom>
            <a:solidFill>
              <a:schemeClr val="accent1">
                <a:alpha val="80000"/>
              </a:schemeClr>
            </a:solidFill>
            <a:ln>
              <a:noFill/>
            </a:ln>
          </p:spPr>
        </p:pic>
        <p:grpSp>
          <p:nvGrpSpPr>
            <p:cNvPr id="16" name="Group 173"/>
            <p:cNvGrpSpPr>
              <a:grpSpLocks noChangeAspect="1"/>
            </p:cNvGrpSpPr>
            <p:nvPr/>
          </p:nvGrpSpPr>
          <p:grpSpPr>
            <a:xfrm>
              <a:off x="2678" y="7433"/>
              <a:ext cx="869" cy="1118"/>
              <a:chOff x="-2773363" y="1651000"/>
              <a:chExt cx="2692401" cy="3448051"/>
            </a:xfrm>
            <a:grpFill/>
          </p:grpSpPr>
          <p:sp>
            <p:nvSpPr>
              <p:cNvPr id="22"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7" name="Oval 24"/>
              <p:cNvSpPr>
                <a:spLocks noChangeArrowheads="1"/>
              </p:cNvSpPr>
              <p:nvPr/>
            </p:nvSpPr>
            <p:spPr bwMode="auto">
              <a:xfrm>
                <a:off x="-1333500" y="3128964"/>
                <a:ext cx="77787" cy="79374"/>
              </a:xfrm>
              <a:prstGeom prst="ellipse">
                <a:avLst/>
              </a:prstGeom>
              <a:grpFill/>
              <a:ln w="9525">
                <a:noFill/>
                <a:round/>
              </a:ln>
            </p:spPr>
            <p:txBody>
              <a:bodyPr vert="horz" wrap="square" lIns="91440" tIns="45720" rIns="91440" bIns="45720" numCol="1" anchor="t" anchorCtr="0" compatLnSpc="1"/>
              <a:lstStyle/>
              <a:p>
                <a:endParaRPr lang="en-US" dirty="0"/>
              </a:p>
            </p:txBody>
          </p:sp>
          <p:sp>
            <p:nvSpPr>
              <p:cNvPr id="28"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7" name="Freeform 89"/>
            <p:cNvSpPr>
              <a:spLocks noEditPoints="1"/>
            </p:cNvSpPr>
            <p:nvPr/>
          </p:nvSpPr>
          <p:spPr bwMode="black">
            <a:xfrm>
              <a:off x="2521" y="3315"/>
              <a:ext cx="1078" cy="69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grpFill/>
            <a:ln>
              <a:noFill/>
            </a:ln>
          </p:spPr>
          <p:txBody>
            <a:bodyPr vert="horz" wrap="square" lIns="61735" tIns="30867" rIns="61735" bIns="30867" numCol="1" anchor="t" anchorCtr="0" compatLnSpc="1"/>
            <a:lstStyle/>
            <a:p>
              <a:endParaRPr lang="en-US" sz="1200" dirty="0"/>
            </a:p>
          </p:txBody>
        </p:sp>
        <p:sp>
          <p:nvSpPr>
            <p:cNvPr id="18" name="等腰三角形 66"/>
            <p:cNvSpPr/>
            <p:nvPr/>
          </p:nvSpPr>
          <p:spPr>
            <a:xfrm rot="5400000">
              <a:off x="6562" y="1497"/>
              <a:ext cx="1248" cy="488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charset="-122"/>
                  <a:ea typeface="微软雅黑" panose="020B0503020204020204" charset="-122"/>
                </a:rPr>
                <a:t>测试目标</a:t>
              </a:r>
            </a:p>
          </p:txBody>
        </p:sp>
        <p:sp>
          <p:nvSpPr>
            <p:cNvPr id="19" name="等腰三角形 67"/>
            <p:cNvSpPr/>
            <p:nvPr/>
          </p:nvSpPr>
          <p:spPr>
            <a:xfrm rot="5400000">
              <a:off x="6562" y="2744"/>
              <a:ext cx="1248" cy="488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b="1" dirty="0">
                  <a:solidFill>
                    <a:schemeClr val="tx1"/>
                  </a:solidFill>
                  <a:latin typeface="微软雅黑" panose="020B0503020204020204" charset="-122"/>
                  <a:ea typeface="微软雅黑" panose="020B0503020204020204" charset="-122"/>
                </a:rPr>
                <a:t>硬件准备</a:t>
              </a:r>
            </a:p>
          </p:txBody>
        </p:sp>
        <p:sp>
          <p:nvSpPr>
            <p:cNvPr id="20" name="等腰三角形 68"/>
            <p:cNvSpPr/>
            <p:nvPr/>
          </p:nvSpPr>
          <p:spPr>
            <a:xfrm rot="5400000">
              <a:off x="6611" y="4023"/>
              <a:ext cx="1230" cy="4803"/>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a:solidFill>
                    <a:prstClr val="white"/>
                  </a:solidFill>
                  <a:latin typeface="微软雅黑" panose="020B0503020204020204" charset="-122"/>
                  <a:ea typeface="微软雅黑" panose="020B0503020204020204" charset="-122"/>
                </a:rPr>
                <a:t>软件准备</a:t>
              </a:r>
            </a:p>
          </p:txBody>
        </p:sp>
        <p:sp>
          <p:nvSpPr>
            <p:cNvPr id="21" name="等腰三角形 69"/>
            <p:cNvSpPr/>
            <p:nvPr/>
          </p:nvSpPr>
          <p:spPr>
            <a:xfrm rot="5400000">
              <a:off x="6562" y="5222"/>
              <a:ext cx="1248" cy="488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dirty="0">
                  <a:solidFill>
                    <a:prstClr val="white"/>
                  </a:solidFill>
                  <a:latin typeface="微软雅黑" panose="020B0503020204020204" charset="-122"/>
                  <a:ea typeface="微软雅黑" panose="020B0503020204020204" charset="-122"/>
                </a:rPr>
                <a:t>测试实现</a:t>
              </a:r>
            </a:p>
          </p:txBody>
        </p:sp>
      </p:grpSp>
      <p:pic>
        <p:nvPicPr>
          <p:cNvPr id="29" name="图片 28"/>
          <p:cNvPicPr/>
          <p:nvPr/>
        </p:nvPicPr>
        <p:blipFill>
          <a:blip r:embed="rId4" cstate="print"/>
          <a:srcRect/>
          <a:stretch>
            <a:fillRect/>
          </a:stretch>
        </p:blipFill>
        <p:spPr bwMode="auto">
          <a:xfrm>
            <a:off x="3835854" y="1370526"/>
            <a:ext cx="2446655" cy="2037080"/>
          </a:xfrm>
          <a:prstGeom prst="rect">
            <a:avLst/>
          </a:prstGeom>
          <a:noFill/>
          <a:ln w="9525">
            <a:noFill/>
            <a:miter lim="800000"/>
            <a:headEnd/>
            <a:tailEnd/>
          </a:ln>
        </p:spPr>
      </p:pic>
      <p:pic>
        <p:nvPicPr>
          <p:cNvPr id="33" name="图片 32" descr="TU-1.jpg"/>
          <p:cNvPicPr>
            <a:picLocks noChangeAspect="1"/>
          </p:cNvPicPr>
          <p:nvPr/>
        </p:nvPicPr>
        <p:blipFill>
          <a:blip r:embed="rId5"/>
          <a:stretch>
            <a:fillRect/>
          </a:stretch>
        </p:blipFill>
        <p:spPr>
          <a:xfrm>
            <a:off x="6517670" y="2347570"/>
            <a:ext cx="2103815" cy="2805087"/>
          </a:xfrm>
          <a:prstGeom prst="rect">
            <a:avLst/>
          </a:prstGeom>
        </p:spPr>
      </p:pic>
      <p:pic>
        <p:nvPicPr>
          <p:cNvPr id="31" name="图片 30" descr="TU-2-2.jpg"/>
          <p:cNvPicPr>
            <a:picLocks noChangeAspect="1"/>
          </p:cNvPicPr>
          <p:nvPr/>
        </p:nvPicPr>
        <p:blipFill>
          <a:blip r:embed="rId6"/>
          <a:stretch>
            <a:fillRect/>
          </a:stretch>
        </p:blipFill>
        <p:spPr>
          <a:xfrm>
            <a:off x="4049610" y="3810051"/>
            <a:ext cx="1867728" cy="107406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实验验证</a:t>
            </a:r>
            <a:endParaRPr kumimoji="1" lang="zh-CN" altLang="en-US" sz="3600" dirty="0">
              <a:solidFill>
                <a:schemeClr val="bg1"/>
              </a:solidFill>
              <a:latin typeface="微软雅黑"/>
              <a:ea typeface="微软雅黑"/>
              <a:cs typeface="微软雅黑"/>
            </a:endParaRPr>
          </a:p>
        </p:txBody>
      </p:sp>
      <p:grpSp>
        <p:nvGrpSpPr>
          <p:cNvPr id="2" name="组合 4"/>
          <p:cNvGrpSpPr/>
          <p:nvPr/>
        </p:nvGrpSpPr>
        <p:grpSpPr>
          <a:xfrm>
            <a:off x="118745" y="1553845"/>
            <a:ext cx="3165475" cy="3329305"/>
            <a:chOff x="0" y="2364"/>
            <a:chExt cx="9628" cy="6900"/>
          </a:xfrm>
          <a:solidFill>
            <a:schemeClr val="tx2">
              <a:alpha val="80000"/>
            </a:schemeClr>
          </a:solidFill>
        </p:grpSpPr>
        <p:sp>
          <p:nvSpPr>
            <p:cNvPr id="6" name="矩形 5"/>
            <p:cNvSpPr/>
            <p:nvPr/>
          </p:nvSpPr>
          <p:spPr>
            <a:xfrm>
              <a:off x="0" y="7533"/>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4</a:t>
              </a:r>
              <a:endParaRPr lang="zh-CN" altLang="en-US" sz="2800" dirty="0">
                <a:solidFill>
                  <a:prstClr val="white"/>
                </a:solidFill>
                <a:latin typeface="Calibri" panose="020F0502020204030204" pitchFamily="34" charset="0"/>
              </a:endParaRPr>
            </a:p>
          </p:txBody>
        </p:sp>
        <p:sp>
          <p:nvSpPr>
            <p:cNvPr id="7" name="矩形 6"/>
            <p:cNvSpPr/>
            <p:nvPr/>
          </p:nvSpPr>
          <p:spPr>
            <a:xfrm>
              <a:off x="0" y="5802"/>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 3</a:t>
              </a:r>
              <a:endParaRPr lang="zh-CN" altLang="en-US" sz="2800" dirty="0">
                <a:solidFill>
                  <a:prstClr val="white"/>
                </a:solidFill>
                <a:latin typeface="Calibri" panose="020F0502020204030204" pitchFamily="34" charset="0"/>
              </a:endParaRPr>
            </a:p>
          </p:txBody>
        </p:sp>
        <p:sp>
          <p:nvSpPr>
            <p:cNvPr id="8" name="矩形 7"/>
            <p:cNvSpPr/>
            <p:nvPr/>
          </p:nvSpPr>
          <p:spPr>
            <a:xfrm>
              <a:off x="0" y="4088"/>
              <a:ext cx="1607" cy="1731"/>
            </a:xfrm>
            <a:prstGeom prst="rect">
              <a:avLst/>
            </a:prstGeom>
            <a:grp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 2</a:t>
              </a:r>
              <a:endParaRPr lang="zh-CN" altLang="en-US" sz="2800" dirty="0">
                <a:solidFill>
                  <a:prstClr val="white"/>
                </a:solidFill>
                <a:latin typeface="Calibri" panose="020F0502020204030204" pitchFamily="34" charset="0"/>
              </a:endParaRPr>
            </a:p>
          </p:txBody>
        </p:sp>
        <p:sp>
          <p:nvSpPr>
            <p:cNvPr id="9" name="矩形 8"/>
            <p:cNvSpPr/>
            <p:nvPr/>
          </p:nvSpPr>
          <p:spPr>
            <a:xfrm>
              <a:off x="0" y="2364"/>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alibri" panose="020F0502020204030204" pitchFamily="34" charset="0"/>
                </a:rPr>
                <a:t> 1</a:t>
              </a:r>
              <a:endParaRPr lang="zh-CN" altLang="en-US" sz="2800" dirty="0">
                <a:latin typeface="Calibri" panose="020F0502020204030204" pitchFamily="34" charset="0"/>
              </a:endParaRPr>
            </a:p>
          </p:txBody>
        </p:sp>
        <p:sp>
          <p:nvSpPr>
            <p:cNvPr id="10" name="矩形 28"/>
            <p:cNvSpPr/>
            <p:nvPr/>
          </p:nvSpPr>
          <p:spPr>
            <a:xfrm>
              <a:off x="1607" y="2364"/>
              <a:ext cx="3137" cy="219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826712" h="1280593">
                  <a:moveTo>
                    <a:pt x="0" y="0"/>
                  </a:moveTo>
                  <a:lnTo>
                    <a:pt x="1826712" y="555625"/>
                  </a:lnTo>
                  <a:lnTo>
                    <a:pt x="1826712" y="1280593"/>
                  </a:lnTo>
                  <a:lnTo>
                    <a:pt x="0" y="100754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8"/>
            <p:cNvSpPr/>
            <p:nvPr/>
          </p:nvSpPr>
          <p:spPr>
            <a:xfrm>
              <a:off x="1607" y="4091"/>
              <a:ext cx="3142" cy="1730"/>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33980"/>
                <a:gd name="connsiteY0-72" fmla="*/ 0 h 1007543"/>
                <a:gd name="connsiteX1-73" fmla="*/ 1829887 w 1833980"/>
                <a:gd name="connsiteY1-74" fmla="*/ 273050 h 1007543"/>
                <a:gd name="connsiteX2-75" fmla="*/ 1833856 w 1833980"/>
                <a:gd name="connsiteY2-76" fmla="*/ 1001193 h 1007543"/>
                <a:gd name="connsiteX3-77" fmla="*/ 0 w 1833980"/>
                <a:gd name="connsiteY3-78" fmla="*/ 1007543 h 1007543"/>
                <a:gd name="connsiteX4-79" fmla="*/ 0 w 1833980"/>
                <a:gd name="connsiteY4-80" fmla="*/ 0 h 1007543"/>
                <a:gd name="connsiteX0-81" fmla="*/ 0 w 1829887"/>
                <a:gd name="connsiteY0-82" fmla="*/ 0 h 1007543"/>
                <a:gd name="connsiteX1-83" fmla="*/ 1829887 w 1829887"/>
                <a:gd name="connsiteY1-84" fmla="*/ 273050 h 1007543"/>
                <a:gd name="connsiteX2-85" fmla="*/ 1829093 w 1829887"/>
                <a:gd name="connsiteY2-86" fmla="*/ 1003575 h 1007543"/>
                <a:gd name="connsiteX3-87" fmla="*/ 0 w 1829887"/>
                <a:gd name="connsiteY3-88" fmla="*/ 1007543 h 1007543"/>
                <a:gd name="connsiteX4-89" fmla="*/ 0 w 1829887"/>
                <a:gd name="connsiteY4-90" fmla="*/ 0 h 1007543"/>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28"/>
            <p:cNvSpPr/>
            <p:nvPr/>
          </p:nvSpPr>
          <p:spPr>
            <a:xfrm>
              <a:off x="1607" y="5809"/>
              <a:ext cx="3149" cy="1723"/>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048"/>
                <a:gd name="connsiteY0-102" fmla="*/ 5556 h 1003574"/>
                <a:gd name="connsiteX1-103" fmla="*/ 1832268 w 1834048"/>
                <a:gd name="connsiteY1-104" fmla="*/ 0 h 1003574"/>
                <a:gd name="connsiteX2-105" fmla="*/ 1833856 w 1834048"/>
                <a:gd name="connsiteY2-106" fmla="*/ 720999 h 1003574"/>
                <a:gd name="connsiteX3-107" fmla="*/ 0 w 1834048"/>
                <a:gd name="connsiteY3-108" fmla="*/ 1003574 h 1003574"/>
                <a:gd name="connsiteX4-109" fmla="*/ 0 w 1834048"/>
                <a:gd name="connsiteY4-110" fmla="*/ 5556 h 1003574"/>
              </a:gdLst>
              <a:ahLst/>
              <a:cxnLst>
                <a:cxn ang="0">
                  <a:pos x="connsiteX0-101" y="connsiteY0-102"/>
                </a:cxn>
                <a:cxn ang="0">
                  <a:pos x="connsiteX1-103" y="connsiteY1-104"/>
                </a:cxn>
                <a:cxn ang="0">
                  <a:pos x="connsiteX2-105" y="connsiteY2-106"/>
                </a:cxn>
                <a:cxn ang="0">
                  <a:pos x="connsiteX3-107" y="connsiteY3-108"/>
                </a:cxn>
                <a:cxn ang="0">
                  <a:pos x="connsiteX4-109" y="connsiteY4-110"/>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8"/>
            <p:cNvSpPr/>
            <p:nvPr/>
          </p:nvSpPr>
          <p:spPr>
            <a:xfrm>
              <a:off x="1599" y="7038"/>
              <a:ext cx="3154" cy="2226"/>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649"/>
                <a:gd name="connsiteY0-102" fmla="*/ 793 h 1003574"/>
                <a:gd name="connsiteX1-103" fmla="*/ 1834649 w 1834649"/>
                <a:gd name="connsiteY1-104" fmla="*/ 0 h 1003574"/>
                <a:gd name="connsiteX2-105" fmla="*/ 1831474 w 1834649"/>
                <a:gd name="connsiteY2-106" fmla="*/ 720999 h 1003574"/>
                <a:gd name="connsiteX3-107" fmla="*/ 2381 w 1834649"/>
                <a:gd name="connsiteY3-108" fmla="*/ 1003574 h 1003574"/>
                <a:gd name="connsiteX4-109" fmla="*/ 0 w 1834649"/>
                <a:gd name="connsiteY4-110" fmla="*/ 793 h 1003574"/>
                <a:gd name="connsiteX0-111" fmla="*/ 0 w 1834649"/>
                <a:gd name="connsiteY0-112" fmla="*/ 284162 h 1286943"/>
                <a:gd name="connsiteX1-113" fmla="*/ 1834649 w 1834649"/>
                <a:gd name="connsiteY1-114" fmla="*/ 0 h 1286943"/>
                <a:gd name="connsiteX2-115" fmla="*/ 1831474 w 1834649"/>
                <a:gd name="connsiteY2-116" fmla="*/ 1004368 h 1286943"/>
                <a:gd name="connsiteX3-117" fmla="*/ 2381 w 1834649"/>
                <a:gd name="connsiteY3-118" fmla="*/ 1286943 h 1286943"/>
                <a:gd name="connsiteX4-119" fmla="*/ 0 w 1834649"/>
                <a:gd name="connsiteY4-120" fmla="*/ 284162 h 1286943"/>
                <a:gd name="connsiteX0-121" fmla="*/ 0 w 1834649"/>
                <a:gd name="connsiteY0-122" fmla="*/ 284162 h 1286943"/>
                <a:gd name="connsiteX1-123" fmla="*/ 1834649 w 1834649"/>
                <a:gd name="connsiteY1-124" fmla="*/ 0 h 1286943"/>
                <a:gd name="connsiteX2-125" fmla="*/ 1829093 w 1834649"/>
                <a:gd name="connsiteY2-126" fmla="*/ 721000 h 1286943"/>
                <a:gd name="connsiteX3-127" fmla="*/ 2381 w 1834649"/>
                <a:gd name="connsiteY3-128" fmla="*/ 1286943 h 1286943"/>
                <a:gd name="connsiteX4-129" fmla="*/ 0 w 1834649"/>
                <a:gd name="connsiteY4-130" fmla="*/ 284162 h 1286943"/>
                <a:gd name="connsiteX0-131" fmla="*/ 229 w 1834878"/>
                <a:gd name="connsiteY0-132" fmla="*/ 284162 h 1289324"/>
                <a:gd name="connsiteX1-133" fmla="*/ 1834878 w 1834878"/>
                <a:gd name="connsiteY1-134" fmla="*/ 0 h 1289324"/>
                <a:gd name="connsiteX2-135" fmla="*/ 1829322 w 1834878"/>
                <a:gd name="connsiteY2-136" fmla="*/ 721000 h 1289324"/>
                <a:gd name="connsiteX3-137" fmla="*/ 229 w 1834878"/>
                <a:gd name="connsiteY3-138" fmla="*/ 1289324 h 1289324"/>
                <a:gd name="connsiteX4-139" fmla="*/ 229 w 1834878"/>
                <a:gd name="connsiteY4-140" fmla="*/ 284162 h 1289324"/>
                <a:gd name="connsiteX0-141" fmla="*/ 2486 w 1837135"/>
                <a:gd name="connsiteY0-142" fmla="*/ 284162 h 1296468"/>
                <a:gd name="connsiteX1-143" fmla="*/ 1837135 w 1837135"/>
                <a:gd name="connsiteY1-144" fmla="*/ 0 h 1296468"/>
                <a:gd name="connsiteX2-145" fmla="*/ 1831579 w 1837135"/>
                <a:gd name="connsiteY2-146" fmla="*/ 721000 h 1296468"/>
                <a:gd name="connsiteX3-147" fmla="*/ 105 w 1837135"/>
                <a:gd name="connsiteY3-148" fmla="*/ 1296468 h 1296468"/>
                <a:gd name="connsiteX4-149" fmla="*/ 2486 w 1837135"/>
                <a:gd name="connsiteY4-150" fmla="*/ 284162 h 1296468"/>
                <a:gd name="connsiteX0-151" fmla="*/ 2486 w 1837135"/>
                <a:gd name="connsiteY0-152" fmla="*/ 284162 h 1296468"/>
                <a:gd name="connsiteX1-153" fmla="*/ 1837135 w 1837135"/>
                <a:gd name="connsiteY1-154" fmla="*/ 0 h 1296468"/>
                <a:gd name="connsiteX2-155" fmla="*/ 1836342 w 1837135"/>
                <a:gd name="connsiteY2-156" fmla="*/ 728144 h 1296468"/>
                <a:gd name="connsiteX3-157" fmla="*/ 105 w 1837135"/>
                <a:gd name="connsiteY3-158" fmla="*/ 1296468 h 1296468"/>
                <a:gd name="connsiteX4-159" fmla="*/ 2486 w 1837135"/>
                <a:gd name="connsiteY4-160" fmla="*/ 284162 h 1296468"/>
              </a:gdLst>
              <a:ahLst/>
              <a:cxnLst>
                <a:cxn ang="0">
                  <a:pos x="connsiteX0-151" y="connsiteY0-152"/>
                </a:cxn>
                <a:cxn ang="0">
                  <a:pos x="connsiteX1-153" y="connsiteY1-154"/>
                </a:cxn>
                <a:cxn ang="0">
                  <a:pos x="connsiteX2-155" y="connsiteY2-156"/>
                </a:cxn>
                <a:cxn ang="0">
                  <a:pos x="connsiteX3-157" y="connsiteY3-158"/>
                </a:cxn>
                <a:cxn ang="0">
                  <a:pos x="connsiteX4-159" y="connsiteY4-160"/>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44"/>
            <p:cNvSpPr>
              <a:spLocks noEditPoints="1"/>
            </p:cNvSpPr>
            <p:nvPr/>
          </p:nvSpPr>
          <p:spPr bwMode="black">
            <a:xfrm>
              <a:off x="2817" y="4611"/>
              <a:ext cx="589" cy="1039"/>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grpFill/>
            <a:ln w="19050">
              <a:solidFill>
                <a:schemeClr val="bg1"/>
              </a:solidFill>
            </a:ln>
          </p:spPr>
          <p:txBody>
            <a:bodyPr vert="horz" wrap="square" lIns="68589" tIns="34295" rIns="68589" bIns="34295" numCol="1" anchor="t" anchorCtr="0" compatLnSpc="1"/>
            <a:lstStyle/>
            <a:p>
              <a:endParaRPr lang="en-US" dirty="0"/>
            </a:p>
          </p:txBody>
        </p:sp>
        <p:pic>
          <p:nvPicPr>
            <p:cNvPr id="15" name="Picture 34" descr="Efficiency.png"/>
            <p:cNvPicPr>
              <a:picLocks noChangeAspect="1"/>
            </p:cNvPicPr>
            <p:nvPr/>
          </p:nvPicPr>
          <p:blipFill>
            <a:blip r:embed="rId3" cstate="print"/>
            <a:srcRect/>
            <a:stretch>
              <a:fillRect/>
            </a:stretch>
          </p:blipFill>
          <p:spPr bwMode="auto">
            <a:xfrm>
              <a:off x="2474" y="5978"/>
              <a:ext cx="1276" cy="1184"/>
            </a:xfrm>
            <a:prstGeom prst="rect">
              <a:avLst/>
            </a:prstGeom>
            <a:solidFill>
              <a:schemeClr val="accent1">
                <a:alpha val="80000"/>
              </a:schemeClr>
            </a:solidFill>
            <a:ln>
              <a:noFill/>
            </a:ln>
          </p:spPr>
        </p:pic>
        <p:grpSp>
          <p:nvGrpSpPr>
            <p:cNvPr id="5" name="Group 173"/>
            <p:cNvGrpSpPr>
              <a:grpSpLocks noChangeAspect="1"/>
            </p:cNvGrpSpPr>
            <p:nvPr/>
          </p:nvGrpSpPr>
          <p:grpSpPr>
            <a:xfrm>
              <a:off x="2678" y="7433"/>
              <a:ext cx="869" cy="1118"/>
              <a:chOff x="-2773363" y="1651000"/>
              <a:chExt cx="2692401" cy="3448051"/>
            </a:xfrm>
            <a:grpFill/>
          </p:grpSpPr>
          <p:sp>
            <p:nvSpPr>
              <p:cNvPr id="22"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7" name="Oval 24"/>
              <p:cNvSpPr>
                <a:spLocks noChangeArrowheads="1"/>
              </p:cNvSpPr>
              <p:nvPr/>
            </p:nvSpPr>
            <p:spPr bwMode="auto">
              <a:xfrm>
                <a:off x="-1333500" y="3128964"/>
                <a:ext cx="77787" cy="79374"/>
              </a:xfrm>
              <a:prstGeom prst="ellipse">
                <a:avLst/>
              </a:prstGeom>
              <a:grpFill/>
              <a:ln w="9525">
                <a:noFill/>
                <a:round/>
              </a:ln>
            </p:spPr>
            <p:txBody>
              <a:bodyPr vert="horz" wrap="square" lIns="91440" tIns="45720" rIns="91440" bIns="45720" numCol="1" anchor="t" anchorCtr="0" compatLnSpc="1"/>
              <a:lstStyle/>
              <a:p>
                <a:endParaRPr lang="en-US" dirty="0"/>
              </a:p>
            </p:txBody>
          </p:sp>
          <p:sp>
            <p:nvSpPr>
              <p:cNvPr id="28"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7" name="Freeform 89"/>
            <p:cNvSpPr>
              <a:spLocks noEditPoints="1"/>
            </p:cNvSpPr>
            <p:nvPr/>
          </p:nvSpPr>
          <p:spPr bwMode="black">
            <a:xfrm>
              <a:off x="2521" y="3315"/>
              <a:ext cx="1078" cy="69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grpFill/>
            <a:ln>
              <a:noFill/>
            </a:ln>
          </p:spPr>
          <p:txBody>
            <a:bodyPr vert="horz" wrap="square" lIns="61735" tIns="30867" rIns="61735" bIns="30867" numCol="1" anchor="t" anchorCtr="0" compatLnSpc="1"/>
            <a:lstStyle/>
            <a:p>
              <a:endParaRPr lang="en-US" sz="1200" dirty="0"/>
            </a:p>
          </p:txBody>
        </p:sp>
        <p:sp>
          <p:nvSpPr>
            <p:cNvPr id="18" name="等腰三角形 66"/>
            <p:cNvSpPr/>
            <p:nvPr/>
          </p:nvSpPr>
          <p:spPr>
            <a:xfrm rot="5400000">
              <a:off x="6562" y="1497"/>
              <a:ext cx="1248" cy="488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dirty="0">
                  <a:latin typeface="微软雅黑" panose="020B0503020204020204" charset="-122"/>
                  <a:ea typeface="微软雅黑" panose="020B0503020204020204" charset="-122"/>
                </a:rPr>
                <a:t>测试目标</a:t>
              </a:r>
            </a:p>
          </p:txBody>
        </p:sp>
        <p:sp>
          <p:nvSpPr>
            <p:cNvPr id="19" name="等腰三角形 67"/>
            <p:cNvSpPr/>
            <p:nvPr/>
          </p:nvSpPr>
          <p:spPr>
            <a:xfrm rot="5400000">
              <a:off x="6562" y="2744"/>
              <a:ext cx="1248" cy="488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dirty="0">
                  <a:solidFill>
                    <a:prstClr val="white"/>
                  </a:solidFill>
                  <a:latin typeface="微软雅黑" panose="020B0503020204020204" charset="-122"/>
                  <a:ea typeface="微软雅黑" panose="020B0503020204020204" charset="-122"/>
                </a:rPr>
                <a:t>硬件准备</a:t>
              </a:r>
            </a:p>
          </p:txBody>
        </p:sp>
        <p:sp>
          <p:nvSpPr>
            <p:cNvPr id="20" name="等腰三角形 68"/>
            <p:cNvSpPr/>
            <p:nvPr/>
          </p:nvSpPr>
          <p:spPr>
            <a:xfrm rot="5400000">
              <a:off x="6611" y="4023"/>
              <a:ext cx="1230" cy="4803"/>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b="1">
                  <a:solidFill>
                    <a:schemeClr val="tx1"/>
                  </a:solidFill>
                  <a:latin typeface="微软雅黑" panose="020B0503020204020204" charset="-122"/>
                  <a:ea typeface="微软雅黑" panose="020B0503020204020204" charset="-122"/>
                </a:rPr>
                <a:t>软件准备</a:t>
              </a:r>
            </a:p>
          </p:txBody>
        </p:sp>
        <p:sp>
          <p:nvSpPr>
            <p:cNvPr id="21" name="等腰三角形 69"/>
            <p:cNvSpPr/>
            <p:nvPr/>
          </p:nvSpPr>
          <p:spPr>
            <a:xfrm rot="5400000">
              <a:off x="6562" y="5222"/>
              <a:ext cx="1248" cy="488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dirty="0">
                  <a:solidFill>
                    <a:prstClr val="white"/>
                  </a:solidFill>
                  <a:latin typeface="微软雅黑" panose="020B0503020204020204" charset="-122"/>
                  <a:ea typeface="微软雅黑" panose="020B0503020204020204" charset="-122"/>
                </a:rPr>
                <a:t>测试实现</a:t>
              </a:r>
            </a:p>
          </p:txBody>
        </p:sp>
      </p:grpSp>
      <p:grpSp>
        <p:nvGrpSpPr>
          <p:cNvPr id="16" name="组合 28"/>
          <p:cNvGrpSpPr/>
          <p:nvPr/>
        </p:nvGrpSpPr>
        <p:grpSpPr>
          <a:xfrm>
            <a:off x="3950911" y="1170105"/>
            <a:ext cx="4576445" cy="4284160"/>
            <a:chOff x="3950911" y="1170105"/>
            <a:chExt cx="4576445" cy="4284160"/>
          </a:xfrm>
        </p:grpSpPr>
        <p:pic>
          <p:nvPicPr>
            <p:cNvPr id="30" name="Picture 2"/>
            <p:cNvPicPr>
              <a:picLocks noChangeAspect="1" noChangeArrowheads="1"/>
            </p:cNvPicPr>
            <p:nvPr/>
          </p:nvPicPr>
          <p:blipFill>
            <a:blip r:embed="rId4"/>
            <a:srcRect/>
            <a:stretch>
              <a:fillRect/>
            </a:stretch>
          </p:blipFill>
          <p:spPr bwMode="auto">
            <a:xfrm>
              <a:off x="3950911" y="1170105"/>
              <a:ext cx="1606979" cy="2571129"/>
            </a:xfrm>
            <a:prstGeom prst="rect">
              <a:avLst/>
            </a:prstGeom>
            <a:noFill/>
            <a:ln w="9525">
              <a:noFill/>
              <a:miter lim="800000"/>
              <a:headEnd/>
              <a:tailEnd/>
            </a:ln>
          </p:spPr>
        </p:pic>
        <p:pic>
          <p:nvPicPr>
            <p:cNvPr id="31" name="Picture 3"/>
            <p:cNvPicPr>
              <a:picLocks noChangeAspect="1" noChangeArrowheads="1"/>
            </p:cNvPicPr>
            <p:nvPr/>
          </p:nvPicPr>
          <p:blipFill>
            <a:blip r:embed="rId5"/>
            <a:srcRect/>
            <a:stretch>
              <a:fillRect/>
            </a:stretch>
          </p:blipFill>
          <p:spPr bwMode="auto">
            <a:xfrm>
              <a:off x="5479415" y="1170305"/>
              <a:ext cx="1069340" cy="1149985"/>
            </a:xfrm>
            <a:prstGeom prst="rect">
              <a:avLst/>
            </a:prstGeom>
            <a:noFill/>
            <a:ln w="9525">
              <a:noFill/>
              <a:miter lim="800000"/>
              <a:headEnd/>
              <a:tailEnd/>
            </a:ln>
          </p:spPr>
        </p:pic>
        <p:pic>
          <p:nvPicPr>
            <p:cNvPr id="32" name="Picture 1"/>
            <p:cNvPicPr>
              <a:picLocks noChangeAspect="1" noChangeArrowheads="1"/>
            </p:cNvPicPr>
            <p:nvPr/>
          </p:nvPicPr>
          <p:blipFill>
            <a:blip r:embed="rId6"/>
            <a:srcRect/>
            <a:stretch>
              <a:fillRect/>
            </a:stretch>
          </p:blipFill>
          <p:spPr bwMode="auto">
            <a:xfrm>
              <a:off x="5479415" y="2146935"/>
              <a:ext cx="956945" cy="1462405"/>
            </a:xfrm>
            <a:prstGeom prst="rect">
              <a:avLst/>
            </a:prstGeom>
            <a:noFill/>
            <a:ln w="9525">
              <a:noFill/>
              <a:miter lim="800000"/>
              <a:headEnd/>
              <a:tailEnd/>
            </a:ln>
          </p:spPr>
        </p:pic>
        <p:pic>
          <p:nvPicPr>
            <p:cNvPr id="33" name="Picture 2"/>
            <p:cNvPicPr>
              <a:picLocks noChangeAspect="1" noChangeArrowheads="1"/>
            </p:cNvPicPr>
            <p:nvPr/>
          </p:nvPicPr>
          <p:blipFill>
            <a:blip r:embed="rId7"/>
            <a:srcRect/>
            <a:stretch>
              <a:fillRect/>
            </a:stretch>
          </p:blipFill>
          <p:spPr bwMode="auto">
            <a:xfrm>
              <a:off x="5479356" y="3901690"/>
              <a:ext cx="3048000" cy="15525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实验验证</a:t>
            </a:r>
            <a:endParaRPr kumimoji="1" lang="zh-CN" altLang="en-US" sz="3600" dirty="0">
              <a:solidFill>
                <a:schemeClr val="bg1"/>
              </a:solidFill>
              <a:latin typeface="微软雅黑"/>
              <a:ea typeface="微软雅黑"/>
              <a:cs typeface="微软雅黑"/>
            </a:endParaRPr>
          </a:p>
        </p:txBody>
      </p:sp>
      <p:grpSp>
        <p:nvGrpSpPr>
          <p:cNvPr id="33" name="组合 32"/>
          <p:cNvGrpSpPr/>
          <p:nvPr/>
        </p:nvGrpSpPr>
        <p:grpSpPr>
          <a:xfrm>
            <a:off x="118745" y="1553845"/>
            <a:ext cx="3165475" cy="3329305"/>
            <a:chOff x="0" y="2364"/>
            <a:chExt cx="9628" cy="6900"/>
          </a:xfrm>
          <a:solidFill>
            <a:schemeClr val="tx2">
              <a:alpha val="80000"/>
            </a:schemeClr>
          </a:solidFill>
        </p:grpSpPr>
        <p:sp>
          <p:nvSpPr>
            <p:cNvPr id="34" name="矩形 33"/>
            <p:cNvSpPr/>
            <p:nvPr/>
          </p:nvSpPr>
          <p:spPr>
            <a:xfrm>
              <a:off x="0" y="7533"/>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4</a:t>
              </a:r>
              <a:endParaRPr lang="zh-CN" altLang="en-US" sz="2800" dirty="0">
                <a:solidFill>
                  <a:prstClr val="white"/>
                </a:solidFill>
                <a:latin typeface="Calibri" panose="020F0502020204030204" pitchFamily="34" charset="0"/>
              </a:endParaRPr>
            </a:p>
          </p:txBody>
        </p:sp>
        <p:sp>
          <p:nvSpPr>
            <p:cNvPr id="35" name="矩形 34"/>
            <p:cNvSpPr/>
            <p:nvPr/>
          </p:nvSpPr>
          <p:spPr>
            <a:xfrm>
              <a:off x="0" y="5802"/>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 3</a:t>
              </a:r>
              <a:endParaRPr lang="zh-CN" altLang="en-US" sz="2800" dirty="0">
                <a:solidFill>
                  <a:prstClr val="white"/>
                </a:solidFill>
                <a:latin typeface="Calibri" panose="020F0502020204030204" pitchFamily="34" charset="0"/>
              </a:endParaRPr>
            </a:p>
          </p:txBody>
        </p:sp>
        <p:sp>
          <p:nvSpPr>
            <p:cNvPr id="36" name="矩形 35"/>
            <p:cNvSpPr/>
            <p:nvPr/>
          </p:nvSpPr>
          <p:spPr>
            <a:xfrm>
              <a:off x="0" y="4088"/>
              <a:ext cx="1607" cy="1731"/>
            </a:xfrm>
            <a:prstGeom prst="rect">
              <a:avLst/>
            </a:prstGeom>
            <a:grp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prstClr val="white"/>
                  </a:solidFill>
                  <a:latin typeface="Calibri" panose="020F0502020204030204" pitchFamily="34" charset="0"/>
                </a:rPr>
                <a:t> 2</a:t>
              </a:r>
              <a:endParaRPr lang="zh-CN" altLang="en-US" sz="2800" dirty="0">
                <a:solidFill>
                  <a:prstClr val="white"/>
                </a:solidFill>
                <a:latin typeface="Calibri" panose="020F0502020204030204" pitchFamily="34" charset="0"/>
              </a:endParaRPr>
            </a:p>
          </p:txBody>
        </p:sp>
        <p:sp>
          <p:nvSpPr>
            <p:cNvPr id="37" name="矩形 36"/>
            <p:cNvSpPr/>
            <p:nvPr/>
          </p:nvSpPr>
          <p:spPr>
            <a:xfrm>
              <a:off x="0" y="2364"/>
              <a:ext cx="1607" cy="1731"/>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alibri" panose="020F0502020204030204" pitchFamily="34" charset="0"/>
                </a:rPr>
                <a:t> 1</a:t>
              </a:r>
              <a:endParaRPr lang="zh-CN" altLang="en-US" sz="2800" dirty="0">
                <a:latin typeface="Calibri" panose="020F0502020204030204" pitchFamily="34" charset="0"/>
              </a:endParaRPr>
            </a:p>
          </p:txBody>
        </p:sp>
        <p:sp>
          <p:nvSpPr>
            <p:cNvPr id="38" name="矩形 28"/>
            <p:cNvSpPr/>
            <p:nvPr/>
          </p:nvSpPr>
          <p:spPr>
            <a:xfrm>
              <a:off x="1607" y="2364"/>
              <a:ext cx="3137" cy="219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826712" h="1280593">
                  <a:moveTo>
                    <a:pt x="0" y="0"/>
                  </a:moveTo>
                  <a:lnTo>
                    <a:pt x="1826712" y="555625"/>
                  </a:lnTo>
                  <a:lnTo>
                    <a:pt x="1826712" y="1280593"/>
                  </a:lnTo>
                  <a:lnTo>
                    <a:pt x="0" y="100754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28"/>
            <p:cNvSpPr/>
            <p:nvPr/>
          </p:nvSpPr>
          <p:spPr>
            <a:xfrm>
              <a:off x="1607" y="4091"/>
              <a:ext cx="3142" cy="1730"/>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33980"/>
                <a:gd name="connsiteY0-72" fmla="*/ 0 h 1007543"/>
                <a:gd name="connsiteX1-73" fmla="*/ 1829887 w 1833980"/>
                <a:gd name="connsiteY1-74" fmla="*/ 273050 h 1007543"/>
                <a:gd name="connsiteX2-75" fmla="*/ 1833856 w 1833980"/>
                <a:gd name="connsiteY2-76" fmla="*/ 1001193 h 1007543"/>
                <a:gd name="connsiteX3-77" fmla="*/ 0 w 1833980"/>
                <a:gd name="connsiteY3-78" fmla="*/ 1007543 h 1007543"/>
                <a:gd name="connsiteX4-79" fmla="*/ 0 w 1833980"/>
                <a:gd name="connsiteY4-80" fmla="*/ 0 h 1007543"/>
                <a:gd name="connsiteX0-81" fmla="*/ 0 w 1829887"/>
                <a:gd name="connsiteY0-82" fmla="*/ 0 h 1007543"/>
                <a:gd name="connsiteX1-83" fmla="*/ 1829887 w 1829887"/>
                <a:gd name="connsiteY1-84" fmla="*/ 273050 h 1007543"/>
                <a:gd name="connsiteX2-85" fmla="*/ 1829093 w 1829887"/>
                <a:gd name="connsiteY2-86" fmla="*/ 1003575 h 1007543"/>
                <a:gd name="connsiteX3-87" fmla="*/ 0 w 1829887"/>
                <a:gd name="connsiteY3-88" fmla="*/ 1007543 h 1007543"/>
                <a:gd name="connsiteX4-89" fmla="*/ 0 w 1829887"/>
                <a:gd name="connsiteY4-90" fmla="*/ 0 h 1007543"/>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28"/>
            <p:cNvSpPr/>
            <p:nvPr/>
          </p:nvSpPr>
          <p:spPr>
            <a:xfrm>
              <a:off x="1607" y="5809"/>
              <a:ext cx="3149" cy="1723"/>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048"/>
                <a:gd name="connsiteY0-102" fmla="*/ 5556 h 1003574"/>
                <a:gd name="connsiteX1-103" fmla="*/ 1832268 w 1834048"/>
                <a:gd name="connsiteY1-104" fmla="*/ 0 h 1003574"/>
                <a:gd name="connsiteX2-105" fmla="*/ 1833856 w 1834048"/>
                <a:gd name="connsiteY2-106" fmla="*/ 720999 h 1003574"/>
                <a:gd name="connsiteX3-107" fmla="*/ 0 w 1834048"/>
                <a:gd name="connsiteY3-108" fmla="*/ 1003574 h 1003574"/>
                <a:gd name="connsiteX4-109" fmla="*/ 0 w 1834048"/>
                <a:gd name="connsiteY4-110" fmla="*/ 5556 h 1003574"/>
              </a:gdLst>
              <a:ahLst/>
              <a:cxnLst>
                <a:cxn ang="0">
                  <a:pos x="connsiteX0-101" y="connsiteY0-102"/>
                </a:cxn>
                <a:cxn ang="0">
                  <a:pos x="connsiteX1-103" y="connsiteY1-104"/>
                </a:cxn>
                <a:cxn ang="0">
                  <a:pos x="connsiteX2-105" y="connsiteY2-106"/>
                </a:cxn>
                <a:cxn ang="0">
                  <a:pos x="connsiteX3-107" y="connsiteY3-108"/>
                </a:cxn>
                <a:cxn ang="0">
                  <a:pos x="connsiteX4-109" y="connsiteY4-110"/>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28"/>
            <p:cNvSpPr/>
            <p:nvPr/>
          </p:nvSpPr>
          <p:spPr>
            <a:xfrm>
              <a:off x="1599" y="7038"/>
              <a:ext cx="3154" cy="2226"/>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649"/>
                <a:gd name="connsiteY0-102" fmla="*/ 793 h 1003574"/>
                <a:gd name="connsiteX1-103" fmla="*/ 1834649 w 1834649"/>
                <a:gd name="connsiteY1-104" fmla="*/ 0 h 1003574"/>
                <a:gd name="connsiteX2-105" fmla="*/ 1831474 w 1834649"/>
                <a:gd name="connsiteY2-106" fmla="*/ 720999 h 1003574"/>
                <a:gd name="connsiteX3-107" fmla="*/ 2381 w 1834649"/>
                <a:gd name="connsiteY3-108" fmla="*/ 1003574 h 1003574"/>
                <a:gd name="connsiteX4-109" fmla="*/ 0 w 1834649"/>
                <a:gd name="connsiteY4-110" fmla="*/ 793 h 1003574"/>
                <a:gd name="connsiteX0-111" fmla="*/ 0 w 1834649"/>
                <a:gd name="connsiteY0-112" fmla="*/ 284162 h 1286943"/>
                <a:gd name="connsiteX1-113" fmla="*/ 1834649 w 1834649"/>
                <a:gd name="connsiteY1-114" fmla="*/ 0 h 1286943"/>
                <a:gd name="connsiteX2-115" fmla="*/ 1831474 w 1834649"/>
                <a:gd name="connsiteY2-116" fmla="*/ 1004368 h 1286943"/>
                <a:gd name="connsiteX3-117" fmla="*/ 2381 w 1834649"/>
                <a:gd name="connsiteY3-118" fmla="*/ 1286943 h 1286943"/>
                <a:gd name="connsiteX4-119" fmla="*/ 0 w 1834649"/>
                <a:gd name="connsiteY4-120" fmla="*/ 284162 h 1286943"/>
                <a:gd name="connsiteX0-121" fmla="*/ 0 w 1834649"/>
                <a:gd name="connsiteY0-122" fmla="*/ 284162 h 1286943"/>
                <a:gd name="connsiteX1-123" fmla="*/ 1834649 w 1834649"/>
                <a:gd name="connsiteY1-124" fmla="*/ 0 h 1286943"/>
                <a:gd name="connsiteX2-125" fmla="*/ 1829093 w 1834649"/>
                <a:gd name="connsiteY2-126" fmla="*/ 721000 h 1286943"/>
                <a:gd name="connsiteX3-127" fmla="*/ 2381 w 1834649"/>
                <a:gd name="connsiteY3-128" fmla="*/ 1286943 h 1286943"/>
                <a:gd name="connsiteX4-129" fmla="*/ 0 w 1834649"/>
                <a:gd name="connsiteY4-130" fmla="*/ 284162 h 1286943"/>
                <a:gd name="connsiteX0-131" fmla="*/ 229 w 1834878"/>
                <a:gd name="connsiteY0-132" fmla="*/ 284162 h 1289324"/>
                <a:gd name="connsiteX1-133" fmla="*/ 1834878 w 1834878"/>
                <a:gd name="connsiteY1-134" fmla="*/ 0 h 1289324"/>
                <a:gd name="connsiteX2-135" fmla="*/ 1829322 w 1834878"/>
                <a:gd name="connsiteY2-136" fmla="*/ 721000 h 1289324"/>
                <a:gd name="connsiteX3-137" fmla="*/ 229 w 1834878"/>
                <a:gd name="connsiteY3-138" fmla="*/ 1289324 h 1289324"/>
                <a:gd name="connsiteX4-139" fmla="*/ 229 w 1834878"/>
                <a:gd name="connsiteY4-140" fmla="*/ 284162 h 1289324"/>
                <a:gd name="connsiteX0-141" fmla="*/ 2486 w 1837135"/>
                <a:gd name="connsiteY0-142" fmla="*/ 284162 h 1296468"/>
                <a:gd name="connsiteX1-143" fmla="*/ 1837135 w 1837135"/>
                <a:gd name="connsiteY1-144" fmla="*/ 0 h 1296468"/>
                <a:gd name="connsiteX2-145" fmla="*/ 1831579 w 1837135"/>
                <a:gd name="connsiteY2-146" fmla="*/ 721000 h 1296468"/>
                <a:gd name="connsiteX3-147" fmla="*/ 105 w 1837135"/>
                <a:gd name="connsiteY3-148" fmla="*/ 1296468 h 1296468"/>
                <a:gd name="connsiteX4-149" fmla="*/ 2486 w 1837135"/>
                <a:gd name="connsiteY4-150" fmla="*/ 284162 h 1296468"/>
                <a:gd name="connsiteX0-151" fmla="*/ 2486 w 1837135"/>
                <a:gd name="connsiteY0-152" fmla="*/ 284162 h 1296468"/>
                <a:gd name="connsiteX1-153" fmla="*/ 1837135 w 1837135"/>
                <a:gd name="connsiteY1-154" fmla="*/ 0 h 1296468"/>
                <a:gd name="connsiteX2-155" fmla="*/ 1836342 w 1837135"/>
                <a:gd name="connsiteY2-156" fmla="*/ 728144 h 1296468"/>
                <a:gd name="connsiteX3-157" fmla="*/ 105 w 1837135"/>
                <a:gd name="connsiteY3-158" fmla="*/ 1296468 h 1296468"/>
                <a:gd name="connsiteX4-159" fmla="*/ 2486 w 1837135"/>
                <a:gd name="connsiteY4-160" fmla="*/ 284162 h 1296468"/>
              </a:gdLst>
              <a:ahLst/>
              <a:cxnLst>
                <a:cxn ang="0">
                  <a:pos x="connsiteX0-151" y="connsiteY0-152"/>
                </a:cxn>
                <a:cxn ang="0">
                  <a:pos x="connsiteX1-153" y="connsiteY1-154"/>
                </a:cxn>
                <a:cxn ang="0">
                  <a:pos x="connsiteX2-155" y="connsiteY2-156"/>
                </a:cxn>
                <a:cxn ang="0">
                  <a:pos x="connsiteX3-157" y="connsiteY3-158"/>
                </a:cxn>
                <a:cxn ang="0">
                  <a:pos x="connsiteX4-159" y="connsiteY4-160"/>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44"/>
            <p:cNvSpPr>
              <a:spLocks noEditPoints="1"/>
            </p:cNvSpPr>
            <p:nvPr/>
          </p:nvSpPr>
          <p:spPr bwMode="black">
            <a:xfrm>
              <a:off x="2817" y="4611"/>
              <a:ext cx="589" cy="1039"/>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grpFill/>
            <a:ln w="19050">
              <a:solidFill>
                <a:schemeClr val="bg1"/>
              </a:solidFill>
            </a:ln>
          </p:spPr>
          <p:txBody>
            <a:bodyPr vert="horz" wrap="square" lIns="68589" tIns="34295" rIns="68589" bIns="34295" numCol="1" anchor="t" anchorCtr="0" compatLnSpc="1"/>
            <a:lstStyle/>
            <a:p>
              <a:endParaRPr lang="en-US" dirty="0"/>
            </a:p>
          </p:txBody>
        </p:sp>
        <p:pic>
          <p:nvPicPr>
            <p:cNvPr id="43" name="Picture 34" descr="Efficiency.png"/>
            <p:cNvPicPr>
              <a:picLocks noChangeAspect="1"/>
            </p:cNvPicPr>
            <p:nvPr/>
          </p:nvPicPr>
          <p:blipFill>
            <a:blip r:embed="rId3" cstate="print"/>
            <a:srcRect/>
            <a:stretch>
              <a:fillRect/>
            </a:stretch>
          </p:blipFill>
          <p:spPr bwMode="auto">
            <a:xfrm>
              <a:off x="2474" y="5978"/>
              <a:ext cx="1276" cy="1184"/>
            </a:xfrm>
            <a:prstGeom prst="rect">
              <a:avLst/>
            </a:prstGeom>
            <a:solidFill>
              <a:schemeClr val="accent1">
                <a:alpha val="80000"/>
              </a:schemeClr>
            </a:solidFill>
            <a:ln>
              <a:noFill/>
            </a:ln>
          </p:spPr>
        </p:pic>
        <p:grpSp>
          <p:nvGrpSpPr>
            <p:cNvPr id="44" name="Group 173"/>
            <p:cNvGrpSpPr>
              <a:grpSpLocks noChangeAspect="1"/>
            </p:cNvGrpSpPr>
            <p:nvPr/>
          </p:nvGrpSpPr>
          <p:grpSpPr>
            <a:xfrm>
              <a:off x="2678" y="7433"/>
              <a:ext cx="869" cy="1118"/>
              <a:chOff x="-2773363" y="1651000"/>
              <a:chExt cx="2692401" cy="3448051"/>
            </a:xfrm>
            <a:grpFill/>
          </p:grpSpPr>
          <p:sp>
            <p:nvSpPr>
              <p:cNvPr id="50"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1"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2"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3"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4"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5" name="Oval 24"/>
              <p:cNvSpPr>
                <a:spLocks noChangeArrowheads="1"/>
              </p:cNvSpPr>
              <p:nvPr/>
            </p:nvSpPr>
            <p:spPr bwMode="auto">
              <a:xfrm>
                <a:off x="-1333500" y="3128964"/>
                <a:ext cx="77787" cy="79374"/>
              </a:xfrm>
              <a:prstGeom prst="ellipse">
                <a:avLst/>
              </a:prstGeom>
              <a:grpFill/>
              <a:ln w="9525">
                <a:noFill/>
                <a:round/>
              </a:ln>
            </p:spPr>
            <p:txBody>
              <a:bodyPr vert="horz" wrap="square" lIns="91440" tIns="45720" rIns="91440" bIns="45720" numCol="1" anchor="t" anchorCtr="0" compatLnSpc="1"/>
              <a:lstStyle/>
              <a:p>
                <a:endParaRPr lang="en-US" dirty="0"/>
              </a:p>
            </p:txBody>
          </p:sp>
          <p:sp>
            <p:nvSpPr>
              <p:cNvPr id="56"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45" name="Freeform 89"/>
            <p:cNvSpPr>
              <a:spLocks noEditPoints="1"/>
            </p:cNvSpPr>
            <p:nvPr/>
          </p:nvSpPr>
          <p:spPr bwMode="black">
            <a:xfrm>
              <a:off x="2521" y="3315"/>
              <a:ext cx="1078" cy="69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grpFill/>
            <a:ln>
              <a:noFill/>
            </a:ln>
          </p:spPr>
          <p:txBody>
            <a:bodyPr vert="horz" wrap="square" lIns="61735" tIns="30867" rIns="61735" bIns="30867" numCol="1" anchor="t" anchorCtr="0" compatLnSpc="1"/>
            <a:lstStyle/>
            <a:p>
              <a:endParaRPr lang="en-US" sz="1200" dirty="0"/>
            </a:p>
          </p:txBody>
        </p:sp>
        <p:sp>
          <p:nvSpPr>
            <p:cNvPr id="46" name="等腰三角形 66"/>
            <p:cNvSpPr/>
            <p:nvPr/>
          </p:nvSpPr>
          <p:spPr>
            <a:xfrm rot="5400000">
              <a:off x="6562" y="1497"/>
              <a:ext cx="1248" cy="488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dirty="0">
                  <a:latin typeface="微软雅黑" panose="020B0503020204020204" charset="-122"/>
                  <a:ea typeface="微软雅黑" panose="020B0503020204020204" charset="-122"/>
                </a:rPr>
                <a:t>测试目标</a:t>
              </a:r>
            </a:p>
          </p:txBody>
        </p:sp>
        <p:sp>
          <p:nvSpPr>
            <p:cNvPr id="47" name="等腰三角形 67"/>
            <p:cNvSpPr/>
            <p:nvPr/>
          </p:nvSpPr>
          <p:spPr>
            <a:xfrm rot="5400000">
              <a:off x="6562" y="2744"/>
              <a:ext cx="1248" cy="488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dirty="0">
                  <a:solidFill>
                    <a:prstClr val="white"/>
                  </a:solidFill>
                  <a:latin typeface="微软雅黑" panose="020B0503020204020204" charset="-122"/>
                  <a:ea typeface="微软雅黑" panose="020B0503020204020204" charset="-122"/>
                </a:rPr>
                <a:t>硬件准备</a:t>
              </a:r>
            </a:p>
          </p:txBody>
        </p:sp>
        <p:sp>
          <p:nvSpPr>
            <p:cNvPr id="48" name="等腰三角形 68"/>
            <p:cNvSpPr/>
            <p:nvPr/>
          </p:nvSpPr>
          <p:spPr>
            <a:xfrm rot="5400000">
              <a:off x="6611" y="4023"/>
              <a:ext cx="1230" cy="4803"/>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a:solidFill>
                    <a:prstClr val="white"/>
                  </a:solidFill>
                  <a:latin typeface="微软雅黑" panose="020B0503020204020204" charset="-122"/>
                  <a:ea typeface="微软雅黑" panose="020B0503020204020204" charset="-122"/>
                </a:rPr>
                <a:t>软件准备</a:t>
              </a:r>
            </a:p>
          </p:txBody>
        </p:sp>
        <p:sp>
          <p:nvSpPr>
            <p:cNvPr id="49" name="等腰三角形 69"/>
            <p:cNvSpPr/>
            <p:nvPr/>
          </p:nvSpPr>
          <p:spPr>
            <a:xfrm rot="5400000">
              <a:off x="6562" y="5222"/>
              <a:ext cx="1248" cy="488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b="1" dirty="0">
                  <a:solidFill>
                    <a:schemeClr val="tx1"/>
                  </a:solidFill>
                  <a:latin typeface="微软雅黑" panose="020B0503020204020204" charset="-122"/>
                  <a:ea typeface="微软雅黑" panose="020B0503020204020204" charset="-122"/>
                </a:rPr>
                <a:t>测试实现</a:t>
              </a:r>
            </a:p>
          </p:txBody>
        </p:sp>
      </p:grpSp>
      <p:pic>
        <p:nvPicPr>
          <p:cNvPr id="29" name="图片 28" descr="12.jpg"/>
          <p:cNvPicPr>
            <a:picLocks noChangeAspect="1"/>
          </p:cNvPicPr>
          <p:nvPr/>
        </p:nvPicPr>
        <p:blipFill>
          <a:blip r:embed="rId4"/>
          <a:stretch>
            <a:fillRect/>
          </a:stretch>
        </p:blipFill>
        <p:spPr>
          <a:xfrm>
            <a:off x="3915641" y="1553845"/>
            <a:ext cx="4156363" cy="370786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测试过程</a:t>
            </a:r>
            <a:endParaRPr kumimoji="1" lang="zh-CN" altLang="en-US" sz="3600" dirty="0">
              <a:solidFill>
                <a:schemeClr val="bg1"/>
              </a:solidFill>
              <a:latin typeface="微软雅黑"/>
              <a:ea typeface="微软雅黑"/>
              <a:cs typeface="微软雅黑"/>
            </a:endParaRPr>
          </a:p>
        </p:txBody>
      </p:sp>
      <p:sp>
        <p:nvSpPr>
          <p:cNvPr id="5" name="矩形 4"/>
          <p:cNvSpPr/>
          <p:nvPr/>
        </p:nvSpPr>
        <p:spPr>
          <a:xfrm>
            <a:off x="254773" y="1227805"/>
            <a:ext cx="5784532" cy="461665"/>
          </a:xfrm>
          <a:prstGeom prst="rect">
            <a:avLst/>
          </a:prstGeom>
        </p:spPr>
        <p:txBody>
          <a:bodyPr wrap="none">
            <a:spAutoFit/>
          </a:bodyPr>
          <a:lstStyle/>
          <a:p>
            <a:r>
              <a:rPr lang="zh-CN" altLang="en-US" sz="2400" dirty="0" smtClean="0"/>
              <a:t>在</a:t>
            </a:r>
            <a:r>
              <a:rPr lang="en-US" altLang="zh-CN" sz="2400" dirty="0" smtClean="0"/>
              <a:t>Yeelink</a:t>
            </a:r>
            <a:r>
              <a:rPr lang="zh-CN" altLang="en-US" sz="2400" dirty="0" smtClean="0"/>
              <a:t>物联网平台上添加设备和传感器</a:t>
            </a:r>
            <a:endParaRPr lang="zh-CN" altLang="en-US" sz="2400" dirty="0"/>
          </a:p>
        </p:txBody>
      </p:sp>
      <p:pic>
        <p:nvPicPr>
          <p:cNvPr id="6" name="Picture 2"/>
          <p:cNvPicPr>
            <a:picLocks noChangeAspect="1" noChangeArrowheads="1"/>
          </p:cNvPicPr>
          <p:nvPr/>
        </p:nvPicPr>
        <p:blipFill>
          <a:blip r:embed="rId3"/>
          <a:srcRect/>
          <a:stretch>
            <a:fillRect/>
          </a:stretch>
        </p:blipFill>
        <p:spPr bwMode="auto">
          <a:xfrm>
            <a:off x="792480" y="1688465"/>
            <a:ext cx="3384550" cy="2656205"/>
          </a:xfrm>
          <a:prstGeom prst="rect">
            <a:avLst/>
          </a:prstGeom>
          <a:noFill/>
          <a:ln w="9525">
            <a:noFill/>
            <a:miter lim="800000"/>
            <a:headEnd/>
            <a:tailEnd/>
          </a:ln>
        </p:spPr>
      </p:pic>
      <p:pic>
        <p:nvPicPr>
          <p:cNvPr id="7" name="Picture 3"/>
          <p:cNvPicPr>
            <a:picLocks noChangeAspect="1" noChangeArrowheads="1"/>
          </p:cNvPicPr>
          <p:nvPr/>
        </p:nvPicPr>
        <p:blipFill>
          <a:blip r:embed="rId4"/>
          <a:srcRect/>
          <a:stretch>
            <a:fillRect/>
          </a:stretch>
        </p:blipFill>
        <p:spPr bwMode="auto">
          <a:xfrm>
            <a:off x="4324985" y="1715135"/>
            <a:ext cx="3482340" cy="2602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测试过程</a:t>
            </a:r>
            <a:endParaRPr kumimoji="1" lang="zh-CN" altLang="en-US" sz="3600" dirty="0">
              <a:solidFill>
                <a:schemeClr val="bg1"/>
              </a:solidFill>
              <a:latin typeface="微软雅黑"/>
              <a:ea typeface="微软雅黑"/>
              <a:cs typeface="微软雅黑"/>
            </a:endParaRPr>
          </a:p>
        </p:txBody>
      </p:sp>
      <p:sp>
        <p:nvSpPr>
          <p:cNvPr id="5" name="矩形 4"/>
          <p:cNvSpPr/>
          <p:nvPr/>
        </p:nvSpPr>
        <p:spPr>
          <a:xfrm>
            <a:off x="455064" y="1209390"/>
            <a:ext cx="5637993" cy="734695"/>
          </a:xfrm>
          <a:prstGeom prst="rect">
            <a:avLst/>
          </a:prstGeom>
        </p:spPr>
        <p:txBody>
          <a:bodyPr wrap="square">
            <a:spAutoFit/>
          </a:bodyPr>
          <a:lstStyle/>
          <a:p>
            <a:r>
              <a:rPr lang="zh-CN" altLang="en-US" sz="2400" dirty="0" smtClean="0"/>
              <a:t>Arduino编译器中下载、编译、调试程序</a:t>
            </a:r>
            <a:endParaRPr lang="zh-CN" altLang="en-US" dirty="0" smtClean="0"/>
          </a:p>
          <a:p>
            <a:endParaRPr lang="zh-CN" altLang="en-US" dirty="0" smtClean="0"/>
          </a:p>
        </p:txBody>
      </p:sp>
      <p:sp>
        <p:nvSpPr>
          <p:cNvPr id="8" name="Rectangle 1"/>
          <p:cNvSpPr>
            <a:spLocks noChangeArrowheads="1"/>
          </p:cNvSpPr>
          <p:nvPr/>
        </p:nvSpPr>
        <p:spPr bwMode="auto">
          <a:xfrm>
            <a:off x="604003" y="1710047"/>
            <a:ext cx="2744839"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900" dirty="0" smtClean="0"/>
              <a:t>#define PM2_5Serial </a:t>
            </a:r>
            <a:r>
              <a:rPr lang="en-US" altLang="zh-CN" sz="900" dirty="0" smtClean="0"/>
              <a:t>Serial</a:t>
            </a:r>
            <a:endParaRPr lang="zh-CN" altLang="zh-CN" sz="900" dirty="0" smtClean="0"/>
          </a:p>
          <a:p>
            <a:r>
              <a:rPr lang="en-US" altLang="zh-CN" sz="900" dirty="0" smtClean="0"/>
              <a:t>#define DebugSerial </a:t>
            </a:r>
            <a:r>
              <a:rPr lang="en-US" altLang="zh-CN" sz="900" dirty="0" smtClean="0"/>
              <a:t>Serial</a:t>
            </a:r>
            <a:endParaRPr lang="zh-CN" altLang="zh-CN" sz="900" dirty="0" smtClean="0"/>
          </a:p>
          <a:p>
            <a:r>
              <a:rPr lang="en-US" altLang="zh-CN" sz="900" dirty="0" smtClean="0"/>
              <a:t>byte buffer[7] = {};</a:t>
            </a:r>
            <a:endParaRPr lang="zh-CN" altLang="zh-CN" sz="900" dirty="0" smtClean="0"/>
          </a:p>
          <a:p>
            <a:r>
              <a:rPr lang="en-US" altLang="zh-CN" sz="900" dirty="0" smtClean="0"/>
              <a:t>int count = 0;</a:t>
            </a:r>
            <a:endParaRPr lang="zh-CN" altLang="zh-CN" sz="900" dirty="0" smtClean="0"/>
          </a:p>
          <a:p>
            <a:r>
              <a:rPr lang="en-US" altLang="zh-CN" sz="900" dirty="0" smtClean="0"/>
              <a:t>bool</a:t>
            </a:r>
            <a:r>
              <a:rPr lang="en-US" altLang="zh-CN" sz="900" dirty="0" smtClean="0"/>
              <a:t> bufferComplete = false;</a:t>
            </a:r>
            <a:endParaRPr lang="zh-CN" altLang="zh-CN" sz="900" dirty="0" smtClean="0"/>
          </a:p>
          <a:p>
            <a:r>
              <a:rPr lang="en-US" altLang="zh-CN" sz="900" dirty="0" smtClean="0"/>
              <a:t>void setup() {</a:t>
            </a:r>
            <a:endParaRPr lang="zh-CN" altLang="zh-CN" sz="900" dirty="0" smtClean="0"/>
          </a:p>
          <a:p>
            <a:r>
              <a:rPr lang="en-US" altLang="zh-CN" sz="900" dirty="0" smtClean="0"/>
              <a:t>  PM2_5Serial.begin(2400);</a:t>
            </a:r>
            <a:endParaRPr lang="zh-CN" altLang="zh-CN" sz="900" dirty="0" smtClean="0"/>
          </a:p>
          <a:p>
            <a:r>
              <a:rPr lang="en-US" altLang="zh-CN" sz="900" dirty="0" smtClean="0"/>
              <a:t>  DebugSerial.begin(2400);</a:t>
            </a:r>
            <a:endParaRPr lang="zh-CN" altLang="zh-CN" sz="900" dirty="0" smtClean="0"/>
          </a:p>
          <a:p>
            <a:r>
              <a:rPr lang="en-US" altLang="zh-CN" sz="900" dirty="0" smtClean="0"/>
              <a:t>}</a:t>
            </a:r>
            <a:endParaRPr lang="zh-CN" altLang="zh-CN" sz="900" dirty="0" smtClean="0"/>
          </a:p>
          <a:p>
            <a:r>
              <a:rPr lang="en-US" altLang="zh-CN" sz="900" dirty="0" smtClean="0"/>
              <a:t>void loop() {</a:t>
            </a:r>
            <a:endParaRPr lang="zh-CN" altLang="zh-CN" sz="900" dirty="0" smtClean="0"/>
          </a:p>
          <a:p>
            <a:r>
              <a:rPr lang="en-US" altLang="zh-CN" sz="900" dirty="0" smtClean="0"/>
              <a:t>  DebugSerial.println("Enter loop");</a:t>
            </a:r>
            <a:endParaRPr lang="zh-CN" altLang="zh-CN" sz="900" dirty="0" smtClean="0"/>
          </a:p>
          <a:p>
            <a:r>
              <a:rPr lang="en-US" altLang="zh-CN" sz="900" dirty="0" smtClean="0"/>
              <a:t>  while (PM2_5Serial.available() &gt; 0) {</a:t>
            </a:r>
            <a:endParaRPr lang="zh-CN" altLang="zh-CN" sz="900" dirty="0" smtClean="0"/>
          </a:p>
          <a:p>
            <a:r>
              <a:rPr lang="en-US" altLang="zh-CN" sz="900" dirty="0" smtClean="0"/>
              <a:t>    DebugSerial.println("get pm2.5 data");</a:t>
            </a:r>
            <a:endParaRPr lang="zh-CN" altLang="zh-CN" sz="900" dirty="0" smtClean="0"/>
          </a:p>
          <a:p>
            <a:r>
              <a:rPr lang="en-US" altLang="zh-CN" sz="900" dirty="0" smtClean="0"/>
              <a:t>    char inChar = (char)PM2_5Serial.read();</a:t>
            </a:r>
            <a:endParaRPr lang="zh-CN" altLang="zh-CN" sz="900" dirty="0" smtClean="0"/>
          </a:p>
          <a:p>
            <a:r>
              <a:rPr lang="en-US" altLang="zh-CN" sz="900" dirty="0" smtClean="0"/>
              <a:t>    buffer[count] = (byte)inChar;</a:t>
            </a:r>
            <a:endParaRPr lang="zh-CN" altLang="zh-CN" sz="900" dirty="0" smtClean="0"/>
          </a:p>
          <a:p>
            <a:r>
              <a:rPr lang="en-US" altLang="zh-CN" sz="900" dirty="0" smtClean="0"/>
              <a:t> </a:t>
            </a:r>
            <a:endParaRPr lang="zh-CN" altLang="zh-CN" sz="900" dirty="0" smtClean="0"/>
          </a:p>
          <a:p>
            <a:r>
              <a:rPr lang="en-US" altLang="zh-CN" sz="900" dirty="0" smtClean="0"/>
              <a:t>      if (buffer[count] == 0xAA) {</a:t>
            </a:r>
            <a:endParaRPr lang="zh-CN" altLang="zh-CN" sz="900" dirty="0" smtClean="0"/>
          </a:p>
          <a:p>
            <a:r>
              <a:rPr lang="en-US" altLang="zh-CN" sz="900" dirty="0" smtClean="0"/>
              <a:t>      count = 0;</a:t>
            </a:r>
            <a:endParaRPr lang="zh-CN" altLang="zh-CN" sz="900" dirty="0" smtClean="0"/>
          </a:p>
          <a:p>
            <a:r>
              <a:rPr lang="en-US" altLang="zh-CN" sz="900" dirty="0" smtClean="0"/>
              <a:t>      //      DebugSerial.println("start");</a:t>
            </a:r>
            <a:endParaRPr lang="zh-CN" altLang="zh-CN" sz="900" dirty="0" smtClean="0"/>
          </a:p>
          <a:p>
            <a:r>
              <a:rPr lang="en-US" altLang="zh-CN" sz="900" dirty="0" smtClean="0"/>
              <a:t>    } else if (buffer[count] == 0xFF)</a:t>
            </a:r>
            <a:endParaRPr lang="zh-CN" altLang="zh-CN" sz="900" dirty="0" smtClean="0"/>
          </a:p>
          <a:p>
            <a:r>
              <a:rPr lang="en-US" altLang="zh-CN" sz="900" dirty="0" smtClean="0"/>
              <a:t>    {</a:t>
            </a:r>
            <a:endParaRPr lang="zh-CN" altLang="zh-CN" sz="900" dirty="0" smtClean="0"/>
          </a:p>
          <a:p>
            <a:r>
              <a:rPr lang="en-US" altLang="zh-CN" sz="900" dirty="0" smtClean="0"/>
              <a:t>      bufferComplete = true;</a:t>
            </a:r>
            <a:endParaRPr lang="zh-CN" altLang="zh-CN" sz="900" dirty="0" smtClean="0"/>
          </a:p>
          <a:p>
            <a:r>
              <a:rPr lang="en-US" altLang="zh-CN" sz="900" dirty="0" smtClean="0"/>
              <a:t>      //      DebugSerial.println("bufferComplete = true;");</a:t>
            </a:r>
            <a:endParaRPr lang="zh-CN" altLang="zh-CN" sz="900" dirty="0" smtClean="0"/>
          </a:p>
          <a:p>
            <a:r>
              <a:rPr lang="en-US" altLang="zh-CN" sz="900" dirty="0" smtClean="0"/>
              <a:t>    }</a:t>
            </a:r>
            <a:endParaRPr lang="zh-CN" altLang="zh-CN" sz="900" dirty="0" smtClean="0"/>
          </a:p>
          <a:p>
            <a:r>
              <a:rPr lang="en-US" altLang="zh-CN" sz="900" dirty="0" smtClean="0"/>
              <a:t>    count++;</a:t>
            </a:r>
            <a:endParaRPr lang="zh-CN" altLang="zh-CN" sz="900" dirty="0" smtClean="0"/>
          </a:p>
          <a:p>
            <a:r>
              <a:rPr lang="en-US" altLang="zh-CN" sz="900" dirty="0" smtClean="0"/>
              <a:t>    if (count &gt;= 7)</a:t>
            </a:r>
            <a:endParaRPr lang="zh-CN" altLang="zh-CN" sz="900" dirty="0" smtClean="0"/>
          </a:p>
          <a:p>
            <a:r>
              <a:rPr lang="en-US" altLang="zh-CN" sz="900" dirty="0" smtClean="0"/>
              <a:t>    {</a:t>
            </a:r>
            <a:endParaRPr lang="zh-CN" altLang="zh-CN" sz="900" dirty="0" smtClean="0"/>
          </a:p>
          <a:p>
            <a:r>
              <a:rPr lang="en-US" altLang="zh-CN" sz="900" dirty="0" smtClean="0"/>
              <a:t>      count = 0;</a:t>
            </a:r>
            <a:endParaRPr lang="zh-CN" altLang="zh-CN" sz="900" dirty="0" smtClean="0"/>
          </a:p>
          <a:p>
            <a:r>
              <a:rPr lang="en-US" altLang="zh-CN" sz="900" dirty="0" smtClean="0"/>
              <a:t>    }</a:t>
            </a:r>
            <a:endParaRPr lang="zh-CN" altLang="zh-CN" sz="900" dirty="0"/>
          </a:p>
        </p:txBody>
      </p:sp>
      <p:sp>
        <p:nvSpPr>
          <p:cNvPr id="10" name="Rectangle 1"/>
          <p:cNvSpPr>
            <a:spLocks noChangeArrowheads="1"/>
          </p:cNvSpPr>
          <p:nvPr/>
        </p:nvSpPr>
        <p:spPr bwMode="auto">
          <a:xfrm>
            <a:off x="4147705" y="1848546"/>
            <a:ext cx="2744839"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900" dirty="0" smtClean="0"/>
              <a:t>}</a:t>
            </a:r>
            <a:endParaRPr lang="zh-CN" altLang="zh-CN" sz="900" dirty="0" smtClean="0"/>
          </a:p>
          <a:p>
            <a:r>
              <a:rPr lang="en-US" altLang="zh-CN" sz="900" dirty="0" smtClean="0"/>
              <a:t>DebugSerial.println("calculate pm2.5 data");</a:t>
            </a:r>
            <a:endParaRPr lang="zh-CN" altLang="zh-CN" sz="900" dirty="0" smtClean="0"/>
          </a:p>
          <a:p>
            <a:r>
              <a:rPr lang="en-US" altLang="zh-CN" sz="900" dirty="0" smtClean="0"/>
              <a:t>if </a:t>
            </a:r>
            <a:r>
              <a:rPr lang="en-US" altLang="zh-CN" sz="900" dirty="0" smtClean="0"/>
              <a:t>(bufferComplete == true) {</a:t>
            </a:r>
            <a:endParaRPr lang="zh-CN" altLang="zh-CN" sz="900" dirty="0" smtClean="0"/>
          </a:p>
          <a:p>
            <a:r>
              <a:rPr lang="en-US" altLang="zh-CN" sz="900" dirty="0" smtClean="0"/>
              <a:t>    bufferComplete = false;</a:t>
            </a:r>
            <a:endParaRPr lang="zh-CN" altLang="zh-CN" sz="900" dirty="0" smtClean="0"/>
          </a:p>
          <a:p>
            <a:r>
              <a:rPr lang="en-US" altLang="zh-CN" sz="900" dirty="0" smtClean="0"/>
              <a:t>    for (int i = 0 ; i &lt; 7 ; i++)</a:t>
            </a:r>
            <a:endParaRPr lang="zh-CN" altLang="zh-CN" sz="900" dirty="0" smtClean="0"/>
          </a:p>
          <a:p>
            <a:r>
              <a:rPr lang="en-US" altLang="zh-CN" sz="900" dirty="0" smtClean="0"/>
              <a:t>    {</a:t>
            </a:r>
            <a:endParaRPr lang="zh-CN" altLang="zh-CN" sz="900" dirty="0" smtClean="0"/>
          </a:p>
          <a:p>
            <a:r>
              <a:rPr lang="en-US" altLang="zh-CN" sz="900" dirty="0" smtClean="0"/>
              <a:t>      DebugSerial.print(buffer[i], HEX);</a:t>
            </a:r>
            <a:endParaRPr lang="zh-CN" altLang="zh-CN" sz="900" dirty="0" smtClean="0"/>
          </a:p>
          <a:p>
            <a:r>
              <a:rPr lang="en-US" altLang="zh-CN" sz="900" dirty="0" smtClean="0"/>
              <a:t>      DebugSerial.print(",");</a:t>
            </a:r>
            <a:endParaRPr lang="zh-CN" altLang="zh-CN" sz="900" dirty="0" smtClean="0"/>
          </a:p>
          <a:p>
            <a:r>
              <a:rPr lang="en-US" altLang="zh-CN" sz="900" dirty="0" smtClean="0"/>
              <a:t>    }</a:t>
            </a:r>
            <a:endParaRPr lang="zh-CN" altLang="zh-CN" sz="900" dirty="0" smtClean="0"/>
          </a:p>
          <a:p>
            <a:r>
              <a:rPr lang="en-US" altLang="zh-CN" sz="900" dirty="0" smtClean="0"/>
              <a:t>    DebugSerial.println("");</a:t>
            </a:r>
            <a:endParaRPr lang="zh-CN" altLang="zh-CN" sz="900" dirty="0" smtClean="0"/>
          </a:p>
          <a:p>
            <a:r>
              <a:rPr lang="en-US" altLang="zh-CN" sz="900" dirty="0" smtClean="0"/>
              <a:t>float p_out </a:t>
            </a:r>
            <a:r>
              <a:rPr lang="en-US" altLang="zh-CN" sz="900" dirty="0" smtClean="0"/>
              <a:t>= 0;</a:t>
            </a:r>
            <a:endParaRPr lang="zh-CN" altLang="zh-CN" sz="900" dirty="0" smtClean="0"/>
          </a:p>
          <a:p>
            <a:r>
              <a:rPr lang="en-US" altLang="zh-CN" sz="900" dirty="0" smtClean="0"/>
              <a:t>    p</a:t>
            </a:r>
            <a:r>
              <a:rPr lang="en-US" altLang="zh-CN" sz="900" dirty="0" smtClean="0"/>
              <a:t>_out </a:t>
            </a:r>
            <a:r>
              <a:rPr lang="en-US" altLang="zh-CN" sz="900" dirty="0" smtClean="0"/>
              <a:t>= (float)((buffer[1]*256)+buffer[2])*5/1024;</a:t>
            </a:r>
            <a:endParaRPr lang="zh-CN" altLang="zh-CN" sz="900" dirty="0" smtClean="0"/>
          </a:p>
          <a:p>
            <a:r>
              <a:rPr lang="en-US" altLang="zh-CN" sz="900" dirty="0" smtClean="0"/>
              <a:t>    DebugSerial.print</a:t>
            </a:r>
            <a:r>
              <a:rPr lang="en-US" altLang="zh-CN" sz="900" dirty="0" smtClean="0"/>
              <a:t>(“p_out </a:t>
            </a:r>
            <a:r>
              <a:rPr lang="en-US" altLang="zh-CN" sz="900" dirty="0" smtClean="0"/>
              <a:t>= ");</a:t>
            </a:r>
            <a:endParaRPr lang="zh-CN" altLang="zh-CN" sz="900" dirty="0" smtClean="0"/>
          </a:p>
          <a:p>
            <a:r>
              <a:rPr lang="en-US" altLang="zh-CN" sz="900" dirty="0" smtClean="0"/>
              <a:t>    </a:t>
            </a:r>
            <a:r>
              <a:rPr lang="en-US" altLang="zh-CN" sz="900" dirty="0" smtClean="0"/>
              <a:t>DebugSerial.println(p_out</a:t>
            </a:r>
            <a:r>
              <a:rPr lang="en-US" altLang="zh-CN" sz="900" dirty="0" smtClean="0"/>
              <a:t>);</a:t>
            </a:r>
            <a:endParaRPr lang="zh-CN" altLang="zh-CN" sz="900" dirty="0" smtClean="0"/>
          </a:p>
          <a:p>
            <a:r>
              <a:rPr lang="en-US" altLang="zh-CN" sz="900" dirty="0" smtClean="0"/>
              <a:t>    int ppm = </a:t>
            </a:r>
            <a:r>
              <a:rPr lang="en-US" altLang="zh-CN" sz="900" dirty="0" smtClean="0"/>
              <a:t>p_out*1000*0.5;</a:t>
            </a:r>
            <a:endParaRPr lang="zh-CN" altLang="zh-CN" sz="900" dirty="0" smtClean="0"/>
          </a:p>
          <a:p>
            <a:r>
              <a:rPr lang="en-US" altLang="zh-CN" sz="900" dirty="0" smtClean="0"/>
              <a:t>    DebugSerial.print("ppm = ");</a:t>
            </a:r>
            <a:endParaRPr lang="zh-CN" altLang="zh-CN" sz="900" dirty="0" smtClean="0"/>
          </a:p>
          <a:p>
            <a:r>
              <a:rPr lang="en-US" altLang="zh-CN" sz="900" dirty="0" smtClean="0"/>
              <a:t>    DebugSerial.print(ppm);</a:t>
            </a:r>
            <a:endParaRPr lang="zh-CN" altLang="zh-CN" sz="900" dirty="0" smtClean="0"/>
          </a:p>
          <a:p>
            <a:r>
              <a:rPr lang="en-US" altLang="zh-CN" sz="900" dirty="0" smtClean="0"/>
              <a:t>    DebugSerial.println("ug/m3");</a:t>
            </a:r>
            <a:endParaRPr lang="zh-CN" altLang="zh-CN" sz="900" dirty="0" smtClean="0"/>
          </a:p>
          <a:p>
            <a:r>
              <a:rPr lang="en-US" altLang="zh-CN" sz="900" dirty="0" smtClean="0"/>
              <a:t>  }</a:t>
            </a:r>
            <a:endParaRPr lang="zh-CN" altLang="zh-CN" sz="900" dirty="0" smtClean="0"/>
          </a:p>
          <a:p>
            <a:r>
              <a:rPr lang="en-US" altLang="zh-CN" sz="900" dirty="0" smtClean="0"/>
              <a:t>}</a:t>
            </a:r>
            <a:endParaRPr lang="zh-CN" altLang="zh-CN" sz="9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测试过程</a:t>
            </a:r>
            <a:endParaRPr kumimoji="1" lang="zh-CN" altLang="en-US" sz="3600" dirty="0">
              <a:solidFill>
                <a:schemeClr val="bg1"/>
              </a:solidFill>
              <a:latin typeface="微软雅黑"/>
              <a:ea typeface="微软雅黑"/>
              <a:cs typeface="微软雅黑"/>
            </a:endParaRPr>
          </a:p>
        </p:txBody>
      </p:sp>
      <p:sp>
        <p:nvSpPr>
          <p:cNvPr id="6" name="矩形 5"/>
          <p:cNvSpPr/>
          <p:nvPr/>
        </p:nvSpPr>
        <p:spPr>
          <a:xfrm>
            <a:off x="1279294" y="1394175"/>
            <a:ext cx="5637993" cy="1015663"/>
          </a:xfrm>
          <a:prstGeom prst="rect">
            <a:avLst/>
          </a:prstGeom>
        </p:spPr>
        <p:txBody>
          <a:bodyPr wrap="square">
            <a:spAutoFit/>
          </a:bodyPr>
          <a:lstStyle/>
          <a:p>
            <a:r>
              <a:rPr lang="zh-CN" altLang="en-US" sz="2400" dirty="0" smtClean="0"/>
              <a:t>YeeLink物联网云平台数据显示</a:t>
            </a:r>
            <a:endParaRPr lang="zh-CN" altLang="en-US" dirty="0" smtClean="0"/>
          </a:p>
          <a:p>
            <a:endParaRPr lang="zh-CN" altLang="en-US" dirty="0" smtClean="0"/>
          </a:p>
        </p:txBody>
      </p:sp>
      <p:pic>
        <p:nvPicPr>
          <p:cNvPr id="8" name="图片 7" descr="f.jpg"/>
          <p:cNvPicPr>
            <a:picLocks noChangeAspect="1"/>
          </p:cNvPicPr>
          <p:nvPr/>
        </p:nvPicPr>
        <p:blipFill>
          <a:blip r:embed="rId3"/>
          <a:stretch>
            <a:fillRect/>
          </a:stretch>
        </p:blipFill>
        <p:spPr>
          <a:xfrm>
            <a:off x="1588052" y="2131591"/>
            <a:ext cx="5637993" cy="316696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测试过程</a:t>
            </a:r>
            <a:endParaRPr kumimoji="1" lang="zh-CN" altLang="en-US" sz="3600" dirty="0">
              <a:solidFill>
                <a:schemeClr val="bg1"/>
              </a:solidFill>
              <a:latin typeface="微软雅黑"/>
              <a:ea typeface="微软雅黑"/>
              <a:cs typeface="微软雅黑"/>
            </a:endParaRPr>
          </a:p>
        </p:txBody>
      </p:sp>
      <p:sp>
        <p:nvSpPr>
          <p:cNvPr id="6" name="矩形 5"/>
          <p:cNvSpPr/>
          <p:nvPr/>
        </p:nvSpPr>
        <p:spPr>
          <a:xfrm>
            <a:off x="598805" y="1335445"/>
            <a:ext cx="5637993" cy="1015663"/>
          </a:xfrm>
          <a:prstGeom prst="rect">
            <a:avLst/>
          </a:prstGeom>
        </p:spPr>
        <p:txBody>
          <a:bodyPr wrap="square">
            <a:spAutoFit/>
          </a:bodyPr>
          <a:lstStyle/>
          <a:p>
            <a:r>
              <a:rPr lang="zh-CN" altLang="en-US" sz="2400" dirty="0" smtClean="0"/>
              <a:t>智能手机端显示</a:t>
            </a:r>
            <a:endParaRPr lang="zh-CN" altLang="en-US" dirty="0" smtClean="0"/>
          </a:p>
          <a:p>
            <a:endParaRPr lang="zh-CN" altLang="en-US" dirty="0" smtClean="0"/>
          </a:p>
        </p:txBody>
      </p:sp>
      <p:pic>
        <p:nvPicPr>
          <p:cNvPr id="8" name="图片 7" descr="chengpin1.jpg 拷贝.jpg"/>
          <p:cNvPicPr>
            <a:picLocks noChangeAspect="1"/>
          </p:cNvPicPr>
          <p:nvPr/>
        </p:nvPicPr>
        <p:blipFill>
          <a:blip r:embed="rId3"/>
          <a:stretch>
            <a:fillRect/>
          </a:stretch>
        </p:blipFill>
        <p:spPr>
          <a:xfrm>
            <a:off x="3170710" y="1790316"/>
            <a:ext cx="2280063" cy="3888838"/>
          </a:xfrm>
          <a:prstGeom prst="rect">
            <a:avLst/>
          </a:prstGeom>
        </p:spPr>
      </p:pic>
      <p:pic>
        <p:nvPicPr>
          <p:cNvPr id="9" name="图片 8" descr="chengpin2 拷贝.jpg"/>
          <p:cNvPicPr>
            <a:picLocks noChangeAspect="1"/>
          </p:cNvPicPr>
          <p:nvPr/>
        </p:nvPicPr>
        <p:blipFill>
          <a:blip r:embed="rId4"/>
          <a:stretch>
            <a:fillRect/>
          </a:stretch>
        </p:blipFill>
        <p:spPr>
          <a:xfrm>
            <a:off x="5962715" y="1790316"/>
            <a:ext cx="2184434" cy="3888838"/>
          </a:xfrm>
          <a:prstGeom prst="rect">
            <a:avLst/>
          </a:prstGeom>
        </p:spPr>
      </p:pic>
      <p:pic>
        <p:nvPicPr>
          <p:cNvPr id="10" name="图片 9" descr="chengpin3.jpg"/>
          <p:cNvPicPr>
            <a:picLocks noChangeAspect="1"/>
          </p:cNvPicPr>
          <p:nvPr/>
        </p:nvPicPr>
        <p:blipFill>
          <a:blip r:embed="rId5"/>
          <a:stretch>
            <a:fillRect/>
          </a:stretch>
        </p:blipFill>
        <p:spPr>
          <a:xfrm>
            <a:off x="598805" y="1772172"/>
            <a:ext cx="2202873" cy="390698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总结与收获</a:t>
            </a:r>
            <a:endParaRPr kumimoji="1" lang="zh-CN" altLang="en-US" sz="3600" dirty="0">
              <a:solidFill>
                <a:schemeClr val="bg1"/>
              </a:solidFill>
              <a:latin typeface="微软雅黑"/>
              <a:ea typeface="微软雅黑"/>
              <a:cs typeface="微软雅黑"/>
            </a:endParaRPr>
          </a:p>
        </p:txBody>
      </p:sp>
      <p:sp>
        <p:nvSpPr>
          <p:cNvPr id="8" name="矩形 1"/>
          <p:cNvSpPr>
            <a:spLocks noChangeArrowheads="1"/>
          </p:cNvSpPr>
          <p:nvPr/>
        </p:nvSpPr>
        <p:spPr bwMode="auto">
          <a:xfrm>
            <a:off x="457200" y="1314450"/>
            <a:ext cx="5338445" cy="2260600"/>
          </a:xfrm>
          <a:prstGeom prst="rect">
            <a:avLst/>
          </a:prstGeom>
          <a:solidFill>
            <a:schemeClr val="tx2">
              <a:lumMod val="40000"/>
              <a:lumOff val="60000"/>
            </a:schemeClr>
          </a:solid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Font typeface="Arial" panose="020B0604020202020204" pitchFamily="34" charset="0"/>
              <a:buChar char="•"/>
            </a:pPr>
            <a:r>
              <a:rPr lang="en-US" altLang="zh-CN" sz="1600" dirty="0">
                <a:solidFill>
                  <a:schemeClr val="bg1">
                    <a:lumMod val="95000"/>
                  </a:schemeClr>
                </a:solidFill>
                <a:latin typeface="Arial" panose="020B0604020202020204" pitchFamily="34" charset="0"/>
                <a:ea typeface="宋体" panose="02010600030101010101" pitchFamily="2" charset="-122"/>
                <a:sym typeface="+mn-ea"/>
              </a:rPr>
              <a:t>   </a:t>
            </a:r>
            <a:r>
              <a:rPr lang="zh-CN" altLang="zh-CN" sz="1600" dirty="0" smtClean="0">
                <a:sym typeface="+mn-ea"/>
              </a:rPr>
              <a:t>通过实验从硬件和软件两个方面验证了设计的可行性，完成了数据通路的打通，探索了一种物联网空气质量数据整合服务于健康系统的思路和初步的实现方法</a:t>
            </a:r>
            <a:r>
              <a:rPr lang="zh-CN" altLang="en-US" sz="1600" dirty="0" smtClean="0">
                <a:sym typeface="+mn-ea"/>
              </a:rPr>
              <a:t>。</a:t>
            </a:r>
            <a:endParaRPr lang="en-US" altLang="zh-CN" sz="1600" dirty="0" smtClean="0"/>
          </a:p>
          <a:p>
            <a:pPr>
              <a:buFont typeface="Arial" panose="020B0604020202020204" pitchFamily="34" charset="0"/>
              <a:buChar char="•"/>
            </a:pPr>
            <a:r>
              <a:rPr lang="zh-CN" altLang="zh-CN" sz="1600" dirty="0" smtClean="0">
                <a:sym typeface="+mn-ea"/>
              </a:rPr>
              <a:t>作为一种产品性和社会性的应用，还有传感器小型化、</a:t>
            </a:r>
            <a:r>
              <a:rPr lang="zh-CN" altLang="en-US" sz="1600" dirty="0" smtClean="0">
                <a:sym typeface="+mn-ea"/>
              </a:rPr>
              <a:t>降低成本、</a:t>
            </a:r>
            <a:r>
              <a:rPr lang="en-US" altLang="zh-CN" sz="1600" dirty="0" smtClean="0">
                <a:sym typeface="+mn-ea"/>
              </a:rPr>
              <a:t>APP</a:t>
            </a:r>
            <a:r>
              <a:rPr lang="zh-CN" altLang="zh-CN" sz="1600" dirty="0" smtClean="0">
                <a:sym typeface="+mn-ea"/>
              </a:rPr>
              <a:t>功能完善化、数据来源开源化等许多问题有待解决。</a:t>
            </a:r>
            <a:endParaRPr lang="zh-CN" altLang="zh-CN" sz="2400" dirty="0">
              <a:solidFill>
                <a:srgbClr val="FF8607"/>
              </a:solidFill>
              <a:sym typeface="微软雅黑" panose="020B0503020204020204" charset="-122"/>
            </a:endParaRPr>
          </a:p>
        </p:txBody>
      </p:sp>
      <p:pic>
        <p:nvPicPr>
          <p:cNvPr id="9" name="内容占位符 14" descr="雾霾图片.jpg"/>
          <p:cNvPicPr>
            <a:picLocks noChangeAspect="1"/>
          </p:cNvPicPr>
          <p:nvPr/>
        </p:nvPicPr>
        <p:blipFill>
          <a:blip r:embed="rId3"/>
          <a:stretch>
            <a:fillRect/>
          </a:stretch>
        </p:blipFill>
        <p:spPr>
          <a:xfrm>
            <a:off x="5795645" y="1309370"/>
            <a:ext cx="2890520" cy="2265680"/>
          </a:xfrm>
          <a:prstGeom prst="rect">
            <a:avLst/>
          </a:prstGeom>
          <a:solidFill>
            <a:schemeClr val="accent1"/>
          </a:solidFill>
        </p:spPr>
      </p:pic>
      <p:pic>
        <p:nvPicPr>
          <p:cNvPr id="10" name="Picture 1"/>
          <p:cNvPicPr>
            <a:picLocks noChangeAspect="1" noChangeArrowheads="1"/>
          </p:cNvPicPr>
          <p:nvPr/>
        </p:nvPicPr>
        <p:blipFill>
          <a:blip r:embed="rId4"/>
          <a:srcRect/>
          <a:stretch>
            <a:fillRect/>
          </a:stretch>
        </p:blipFill>
        <p:spPr bwMode="auto">
          <a:xfrm>
            <a:off x="604003" y="3575050"/>
            <a:ext cx="3695700" cy="2265680"/>
          </a:xfrm>
          <a:prstGeom prst="rect">
            <a:avLst/>
          </a:prstGeom>
          <a:noFill/>
          <a:ln w="9525">
            <a:noFill/>
            <a:miter lim="800000"/>
            <a:headEnd/>
            <a:tailEnd/>
          </a:ln>
        </p:spPr>
      </p:pic>
      <p:sp>
        <p:nvSpPr>
          <p:cNvPr id="11" name="矩形 37"/>
          <p:cNvSpPr>
            <a:spLocks noChangeArrowheads="1"/>
          </p:cNvSpPr>
          <p:nvPr/>
        </p:nvSpPr>
        <p:spPr bwMode="auto">
          <a:xfrm>
            <a:off x="4299703" y="3580130"/>
            <a:ext cx="4667249" cy="2260600"/>
          </a:xfrm>
          <a:prstGeom prst="rect">
            <a:avLst/>
          </a:prstGeom>
          <a:solidFill>
            <a:schemeClr val="tx2"/>
          </a:solid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Font typeface="Arial" panose="020B0604020202020204" pitchFamily="34" charset="0"/>
              <a:buChar char="•"/>
            </a:pPr>
            <a:r>
              <a:rPr lang="zh-CN" altLang="zh-CN" sz="1600" dirty="0" smtClean="0">
                <a:sym typeface="+mn-ea"/>
              </a:rPr>
              <a:t>应用了高中学习的数据统计和分析方法</a:t>
            </a:r>
            <a:endParaRPr lang="en-US" altLang="zh-CN" sz="1600" dirty="0" smtClean="0"/>
          </a:p>
          <a:p>
            <a:pPr>
              <a:buFont typeface="Arial" panose="020B0604020202020204" pitchFamily="34" charset="0"/>
              <a:buChar char="•"/>
            </a:pPr>
            <a:r>
              <a:rPr lang="zh-CN" altLang="zh-CN" sz="1600" dirty="0" smtClean="0">
                <a:sym typeface="+mn-ea"/>
              </a:rPr>
              <a:t>学习了关于传感器、数据通讯等相关知识，</a:t>
            </a:r>
            <a:endParaRPr lang="en-US" altLang="zh-CN" sz="1600" dirty="0" smtClean="0"/>
          </a:p>
          <a:p>
            <a:pPr>
              <a:buFont typeface="Arial" panose="020B0604020202020204" pitchFamily="34" charset="0"/>
              <a:buChar char="•"/>
            </a:pPr>
            <a:r>
              <a:rPr lang="zh-CN" altLang="zh-CN" sz="1600" dirty="0" smtClean="0">
                <a:sym typeface="+mn-ea"/>
              </a:rPr>
              <a:t>提高了动手操作、设计制作、解决实际问题的能力，</a:t>
            </a:r>
            <a:endParaRPr lang="en-US" altLang="zh-CN" sz="1600" dirty="0" smtClean="0"/>
          </a:p>
          <a:p>
            <a:pPr>
              <a:buFont typeface="Arial" panose="020B0604020202020204" pitchFamily="34" charset="0"/>
              <a:buChar char="•"/>
            </a:pPr>
            <a:r>
              <a:rPr lang="zh-CN" altLang="zh-CN" sz="1600" dirty="0" smtClean="0">
                <a:sym typeface="+mn-ea"/>
              </a:rPr>
              <a:t>服务社会的意识；</a:t>
            </a:r>
            <a:endParaRPr lang="en-US" altLang="zh-CN" sz="1600" dirty="0" smtClean="0"/>
          </a:p>
          <a:p>
            <a:pPr>
              <a:buFont typeface="Arial" panose="020B0604020202020204" pitchFamily="34" charset="0"/>
              <a:buChar char="•"/>
            </a:pPr>
            <a:r>
              <a:rPr lang="zh-CN" altLang="zh-CN" sz="1600" dirty="0" smtClean="0">
                <a:sym typeface="+mn-ea"/>
              </a:rPr>
              <a:t>增强了面对困难、解决困难的勇气和信心。</a:t>
            </a:r>
            <a:endParaRPr lang="zh-CN" altLang="zh-CN" sz="1600" dirty="0">
              <a:solidFill>
                <a:srgbClr val="FFFFFF"/>
              </a:solidFill>
              <a:sym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3"/>
          <a:stretch>
            <a:fillRect/>
          </a:stretch>
        </p:blipFill>
        <p:spPr>
          <a:xfrm>
            <a:off x="0" y="0"/>
            <a:ext cx="9144000" cy="6858000"/>
          </a:xfrm>
          <a:prstGeom prst="rect">
            <a:avLst/>
          </a:prstGeom>
        </p:spPr>
      </p:pic>
      <p:sp>
        <p:nvSpPr>
          <p:cNvPr id="3" name="副标题 2"/>
          <p:cNvSpPr txBox="1">
            <a:spLocks/>
          </p:cNvSpPr>
          <p:nvPr/>
        </p:nvSpPr>
        <p:spPr>
          <a:xfrm>
            <a:off x="604003" y="229531"/>
            <a:ext cx="575107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目录</a:t>
            </a:r>
            <a:endParaRPr kumimoji="1" lang="zh-CN" altLang="en-US" sz="3600" dirty="0">
              <a:solidFill>
                <a:schemeClr val="bg1"/>
              </a:solidFill>
              <a:latin typeface="微软雅黑"/>
              <a:ea typeface="微软雅黑"/>
              <a:cs typeface="微软雅黑"/>
            </a:endParaRPr>
          </a:p>
        </p:txBody>
      </p:sp>
      <p:grpSp>
        <p:nvGrpSpPr>
          <p:cNvPr id="85" name="组合 84"/>
          <p:cNvGrpSpPr/>
          <p:nvPr/>
        </p:nvGrpSpPr>
        <p:grpSpPr>
          <a:xfrm>
            <a:off x="768888" y="1554301"/>
            <a:ext cx="7547912" cy="3976107"/>
            <a:chOff x="274955" y="1767840"/>
            <a:chExt cx="8153330" cy="4545330"/>
          </a:xfrm>
        </p:grpSpPr>
        <p:sp>
          <p:nvSpPr>
            <p:cNvPr id="86" name="椭圆 85"/>
            <p:cNvSpPr/>
            <p:nvPr/>
          </p:nvSpPr>
          <p:spPr>
            <a:xfrm>
              <a:off x="2767512" y="1992327"/>
              <a:ext cx="384606" cy="5128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87" name="椭圆 86"/>
            <p:cNvSpPr/>
            <p:nvPr/>
          </p:nvSpPr>
          <p:spPr>
            <a:xfrm>
              <a:off x="3211437" y="2603720"/>
              <a:ext cx="384606" cy="5128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88" name="椭圆 87"/>
            <p:cNvSpPr/>
            <p:nvPr/>
          </p:nvSpPr>
          <p:spPr>
            <a:xfrm>
              <a:off x="3422662" y="3697642"/>
              <a:ext cx="384606" cy="5128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89" name="椭圆 88"/>
            <p:cNvSpPr/>
            <p:nvPr/>
          </p:nvSpPr>
          <p:spPr>
            <a:xfrm>
              <a:off x="3009367" y="5093309"/>
              <a:ext cx="384606" cy="51280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grpSp>
          <p:nvGrpSpPr>
            <p:cNvPr id="90" name="组合 51"/>
            <p:cNvGrpSpPr/>
            <p:nvPr/>
          </p:nvGrpSpPr>
          <p:grpSpPr>
            <a:xfrm>
              <a:off x="3149600" y="1767840"/>
              <a:ext cx="1703705" cy="588010"/>
              <a:chOff x="4340951" y="1564822"/>
              <a:chExt cx="2390955" cy="956128"/>
            </a:xfrm>
          </p:grpSpPr>
          <p:cxnSp>
            <p:nvCxnSpPr>
              <p:cNvPr id="120" name="直接连接符 119"/>
              <p:cNvCxnSpPr/>
              <p:nvPr/>
            </p:nvCxnSpPr>
            <p:spPr>
              <a:xfrm>
                <a:off x="4340951" y="2045561"/>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5775778" y="1564822"/>
                <a:ext cx="956128" cy="95612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grpSp>
            <p:nvGrpSpPr>
              <p:cNvPr id="122" name="组合 54"/>
              <p:cNvGrpSpPr>
                <a:grpSpLocks noChangeAspect="1"/>
              </p:cNvGrpSpPr>
              <p:nvPr/>
            </p:nvGrpSpPr>
            <p:grpSpPr>
              <a:xfrm>
                <a:off x="6044150" y="1775120"/>
                <a:ext cx="419385" cy="504000"/>
                <a:chOff x="5072479" y="2378340"/>
                <a:chExt cx="239649" cy="288000"/>
              </a:xfrm>
            </p:grpSpPr>
            <p:sp>
              <p:nvSpPr>
                <p:cNvPr id="123"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124"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grpSp>
        </p:grpSp>
        <p:grpSp>
          <p:nvGrpSpPr>
            <p:cNvPr id="91" name="组合 57"/>
            <p:cNvGrpSpPr/>
            <p:nvPr/>
          </p:nvGrpSpPr>
          <p:grpSpPr>
            <a:xfrm>
              <a:off x="3344545" y="4948555"/>
              <a:ext cx="1780540" cy="751205"/>
              <a:chOff x="4348253" y="4975681"/>
              <a:chExt cx="2144934" cy="660298"/>
            </a:xfrm>
          </p:grpSpPr>
          <p:cxnSp>
            <p:nvCxnSpPr>
              <p:cNvPr id="117" name="直接连接符 116"/>
              <p:cNvCxnSpPr/>
              <p:nvPr/>
            </p:nvCxnSpPr>
            <p:spPr>
              <a:xfrm>
                <a:off x="4348253" y="5453745"/>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5775991" y="4975681"/>
                <a:ext cx="598272" cy="65976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119" name="Freeform 110"/>
              <p:cNvSpPr>
                <a:spLocks noChangeAspect="1" noEditPoints="1"/>
              </p:cNvSpPr>
              <p:nvPr/>
            </p:nvSpPr>
            <p:spPr bwMode="auto">
              <a:xfrm>
                <a:off x="6046029" y="5239979"/>
                <a:ext cx="447158" cy="396000"/>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grpSp>
        <p:grpSp>
          <p:nvGrpSpPr>
            <p:cNvPr id="92" name="组合 61"/>
            <p:cNvGrpSpPr/>
            <p:nvPr/>
          </p:nvGrpSpPr>
          <p:grpSpPr>
            <a:xfrm>
              <a:off x="3671570" y="2613025"/>
              <a:ext cx="2460625" cy="754380"/>
              <a:chOff x="5484703" y="2623003"/>
              <a:chExt cx="3351775" cy="956128"/>
            </a:xfrm>
          </p:grpSpPr>
          <p:cxnSp>
            <p:nvCxnSpPr>
              <p:cNvPr id="114" name="直接连接符 113"/>
              <p:cNvCxnSpPr/>
              <p:nvPr/>
            </p:nvCxnSpPr>
            <p:spPr>
              <a:xfrm flipV="1">
                <a:off x="5484703" y="2933343"/>
                <a:ext cx="2452793" cy="4445"/>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7880350" y="2623003"/>
                <a:ext cx="956128" cy="9561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116" name="Freeform 168"/>
              <p:cNvSpPr>
                <a:spLocks noChangeAspect="1" noEditPoints="1"/>
              </p:cNvSpPr>
              <p:nvPr/>
            </p:nvSpPr>
            <p:spPr bwMode="auto">
              <a:xfrm>
                <a:off x="8127242" y="2903067"/>
                <a:ext cx="462345" cy="396000"/>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grpSp>
        <p:sp>
          <p:nvSpPr>
            <p:cNvPr id="93" name="矩形 92"/>
            <p:cNvSpPr/>
            <p:nvPr/>
          </p:nvSpPr>
          <p:spPr>
            <a:xfrm>
              <a:off x="5056284" y="1781785"/>
              <a:ext cx="1723531" cy="830989"/>
            </a:xfrm>
            <a:prstGeom prst="rect">
              <a:avLst/>
            </a:prstGeom>
          </p:spPr>
          <p:txBody>
            <a:bodyPr wrap="none" lIns="91431" tIns="45716" rIns="91431" bIns="45716">
              <a:spAutoFit/>
            </a:bodyPr>
            <a:lstStyle/>
            <a:p>
              <a:r>
                <a:rPr lang="zh-CN" altLang="en-US" sz="2400" dirty="0" smtClean="0"/>
                <a:t>项</a:t>
              </a:r>
              <a:r>
                <a:rPr lang="zh-CN" altLang="en-US" sz="2400" dirty="0"/>
                <a:t>目的来源</a:t>
              </a:r>
              <a:endParaRPr lang="en-US" altLang="zh-CN" sz="2400" dirty="0"/>
            </a:p>
            <a:p>
              <a:endParaRPr lang="zh-CN" altLang="en-US" sz="2400" b="1" dirty="0">
                <a:solidFill>
                  <a:schemeClr val="bg1">
                    <a:lumMod val="95000"/>
                  </a:schemeClr>
                </a:solidFill>
                <a:latin typeface="微软雅黑" panose="020B0503020204020204" charset="-122"/>
                <a:ea typeface="微软雅黑" panose="020B0503020204020204" charset="-122"/>
              </a:endParaRPr>
            </a:p>
          </p:txBody>
        </p:sp>
        <p:grpSp>
          <p:nvGrpSpPr>
            <p:cNvPr id="94" name="组合 65"/>
            <p:cNvGrpSpPr/>
            <p:nvPr/>
          </p:nvGrpSpPr>
          <p:grpSpPr>
            <a:xfrm>
              <a:off x="3596005" y="4428490"/>
              <a:ext cx="2431415" cy="594360"/>
              <a:chOff x="5484757" y="3890281"/>
              <a:chExt cx="3351721" cy="956128"/>
            </a:xfrm>
          </p:grpSpPr>
          <p:cxnSp>
            <p:nvCxnSpPr>
              <p:cNvPr id="111" name="直接连接符 110"/>
              <p:cNvCxnSpPr/>
              <p:nvPr/>
            </p:nvCxnSpPr>
            <p:spPr>
              <a:xfrm>
                <a:off x="5484757" y="4384386"/>
                <a:ext cx="2372336"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a:off x="7880350" y="3890281"/>
                <a:ext cx="956128" cy="956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113" name="Freeform 203"/>
              <p:cNvSpPr>
                <a:spLocks noChangeAspect="1" noEditPoints="1"/>
              </p:cNvSpPr>
              <p:nvPr/>
            </p:nvSpPr>
            <p:spPr bwMode="auto">
              <a:xfrm>
                <a:off x="8167654" y="4154579"/>
                <a:ext cx="413052" cy="39600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grpSp>
        <p:grpSp>
          <p:nvGrpSpPr>
            <p:cNvPr id="95" name="组合 79"/>
            <p:cNvGrpSpPr/>
            <p:nvPr/>
          </p:nvGrpSpPr>
          <p:grpSpPr>
            <a:xfrm>
              <a:off x="274955" y="2220595"/>
              <a:ext cx="3147695" cy="3159760"/>
              <a:chOff x="1103084" y="2155824"/>
              <a:chExt cx="3176815" cy="3176815"/>
            </a:xfrm>
          </p:grpSpPr>
          <p:sp>
            <p:nvSpPr>
              <p:cNvPr id="109" name="椭圆 108"/>
              <p:cNvSpPr/>
              <p:nvPr/>
            </p:nvSpPr>
            <p:spPr>
              <a:xfrm>
                <a:off x="1103084" y="2155824"/>
                <a:ext cx="3176815" cy="317681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Arial" panose="020B0604020202020204" pitchFamily="34" charset="0"/>
                </a:endParaRPr>
              </a:p>
            </p:txBody>
          </p:sp>
          <p:sp>
            <p:nvSpPr>
              <p:cNvPr id="110" name="椭圆 109"/>
              <p:cNvSpPr/>
              <p:nvPr/>
            </p:nvSpPr>
            <p:spPr>
              <a:xfrm>
                <a:off x="1227752" y="2269803"/>
                <a:ext cx="2931450" cy="2931450"/>
              </a:xfrm>
              <a:prstGeom prst="ellipse">
                <a:avLst/>
              </a:prstGeom>
              <a:blipFill>
                <a:blip r:embed="rId4" cstate="print"/>
                <a:stretch>
                  <a:fillRect l="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Arial" panose="020B0604020202020204" pitchFamily="34" charset="0"/>
                </a:endParaRPr>
              </a:p>
            </p:txBody>
          </p:sp>
        </p:grpSp>
        <p:grpSp>
          <p:nvGrpSpPr>
            <p:cNvPr id="96" name="组合 11"/>
            <p:cNvGrpSpPr/>
            <p:nvPr/>
          </p:nvGrpSpPr>
          <p:grpSpPr>
            <a:xfrm>
              <a:off x="3965575" y="3565525"/>
              <a:ext cx="4462710" cy="777240"/>
              <a:chOff x="5983" y="6860"/>
              <a:chExt cx="7762" cy="1506"/>
            </a:xfrm>
          </p:grpSpPr>
          <p:grpSp>
            <p:nvGrpSpPr>
              <p:cNvPr id="104" name="组合 12"/>
              <p:cNvGrpSpPr/>
              <p:nvPr/>
            </p:nvGrpSpPr>
            <p:grpSpPr>
              <a:xfrm>
                <a:off x="5983" y="6860"/>
                <a:ext cx="3959" cy="1506"/>
                <a:chOff x="5484757" y="3890281"/>
                <a:chExt cx="3351721" cy="956128"/>
              </a:xfrm>
            </p:grpSpPr>
            <p:cxnSp>
              <p:nvCxnSpPr>
                <p:cNvPr id="106" name="直接连接符 13"/>
                <p:cNvCxnSpPr/>
                <p:nvPr/>
              </p:nvCxnSpPr>
              <p:spPr>
                <a:xfrm>
                  <a:off x="5484757" y="4384386"/>
                  <a:ext cx="2372336"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a:off x="7880350" y="3890281"/>
                  <a:ext cx="956128" cy="95612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108" name="Freeform 203"/>
                <p:cNvSpPr>
                  <a:spLocks noChangeAspect="1" noEditPoints="1"/>
                </p:cNvSpPr>
                <p:nvPr/>
              </p:nvSpPr>
              <p:spPr bwMode="auto">
                <a:xfrm>
                  <a:off x="8167654" y="4154579"/>
                  <a:ext cx="413052" cy="39600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grpSp>
          <p:sp>
            <p:nvSpPr>
              <p:cNvPr id="105" name="矩形 104"/>
              <p:cNvSpPr/>
              <p:nvPr/>
            </p:nvSpPr>
            <p:spPr>
              <a:xfrm>
                <a:off x="10085" y="6860"/>
                <a:ext cx="3660" cy="883"/>
              </a:xfrm>
              <a:prstGeom prst="rect">
                <a:avLst/>
              </a:prstGeom>
            </p:spPr>
            <p:txBody>
              <a:bodyPr wrap="square" lIns="91431" tIns="45716" rIns="91431" bIns="45716">
                <a:spAutoFit/>
              </a:bodyPr>
              <a:lstStyle/>
              <a:p>
                <a:r>
                  <a:rPr lang="zh-CN" altLang="en-US" sz="2400" dirty="0"/>
                  <a:t>外</a:t>
                </a:r>
                <a:r>
                  <a:rPr lang="zh-CN" altLang="en-US" sz="2400" dirty="0" smtClean="0"/>
                  <a:t>观设计</a:t>
                </a:r>
              </a:p>
            </p:txBody>
          </p:sp>
        </p:grpSp>
        <p:grpSp>
          <p:nvGrpSpPr>
            <p:cNvPr id="97" name="组合 18"/>
            <p:cNvGrpSpPr/>
            <p:nvPr/>
          </p:nvGrpSpPr>
          <p:grpSpPr>
            <a:xfrm>
              <a:off x="2453005" y="5725160"/>
              <a:ext cx="1703705" cy="588010"/>
              <a:chOff x="4340951" y="1564822"/>
              <a:chExt cx="2390955" cy="956128"/>
            </a:xfrm>
            <a:solidFill>
              <a:schemeClr val="bg2">
                <a:lumMod val="50000"/>
              </a:schemeClr>
            </a:solidFill>
          </p:grpSpPr>
          <p:cxnSp>
            <p:nvCxnSpPr>
              <p:cNvPr id="99" name="直接连接符 98"/>
              <p:cNvCxnSpPr/>
              <p:nvPr/>
            </p:nvCxnSpPr>
            <p:spPr>
              <a:xfrm>
                <a:off x="4340951" y="2045561"/>
                <a:ext cx="1440000" cy="0"/>
              </a:xfrm>
              <a:prstGeom prst="line">
                <a:avLst/>
              </a:prstGeom>
              <a:grpFill/>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5775778" y="1564822"/>
                <a:ext cx="956128" cy="956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grpSp>
            <p:nvGrpSpPr>
              <p:cNvPr id="101" name="组合 21"/>
              <p:cNvGrpSpPr>
                <a:grpSpLocks noChangeAspect="1"/>
              </p:cNvGrpSpPr>
              <p:nvPr/>
            </p:nvGrpSpPr>
            <p:grpSpPr>
              <a:xfrm>
                <a:off x="6044150" y="1775120"/>
                <a:ext cx="419385" cy="504000"/>
                <a:chOff x="5072479" y="2378340"/>
                <a:chExt cx="239649" cy="288000"/>
              </a:xfrm>
              <a:grpFill/>
            </p:grpSpPr>
            <p:sp>
              <p:nvSpPr>
                <p:cNvPr id="102"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sp>
              <p:nvSpPr>
                <p:cNvPr id="103"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charset="-122"/>
                    <a:cs typeface="Arial" panose="020B0604020202020204" pitchFamily="34" charset="0"/>
                  </a:endParaRPr>
                </a:p>
              </p:txBody>
            </p:sp>
          </p:grpSp>
        </p:grpSp>
        <p:sp>
          <p:nvSpPr>
            <p:cNvPr id="98" name="椭圆 97"/>
            <p:cNvSpPr/>
            <p:nvPr/>
          </p:nvSpPr>
          <p:spPr>
            <a:xfrm>
              <a:off x="1988197" y="5762662"/>
              <a:ext cx="384606" cy="51280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latin typeface="Arial" panose="020B0604020202020204" pitchFamily="34" charset="0"/>
                <a:ea typeface="微软雅黑" panose="020B0503020204020204" charset="-122"/>
                <a:cs typeface="Arial" panose="020B0604020202020204" pitchFamily="34" charset="0"/>
              </a:endParaRPr>
            </a:p>
          </p:txBody>
        </p:sp>
      </p:grpSp>
      <p:sp>
        <p:nvSpPr>
          <p:cNvPr id="125" name="矩形 124"/>
          <p:cNvSpPr/>
          <p:nvPr/>
        </p:nvSpPr>
        <p:spPr>
          <a:xfrm>
            <a:off x="6368760" y="2298594"/>
            <a:ext cx="2646860" cy="461657"/>
          </a:xfrm>
          <a:prstGeom prst="rect">
            <a:avLst/>
          </a:prstGeom>
        </p:spPr>
        <p:txBody>
          <a:bodyPr wrap="none" lIns="91431" tIns="45716" rIns="91431" bIns="45716">
            <a:spAutoFit/>
          </a:bodyPr>
          <a:lstStyle/>
          <a:p>
            <a:r>
              <a:rPr lang="zh-CN" altLang="en-US" sz="2400" dirty="0"/>
              <a:t>雾霾的监测和研</a:t>
            </a:r>
            <a:r>
              <a:rPr lang="zh-CN" altLang="en-US" sz="2400" dirty="0" smtClean="0"/>
              <a:t>究</a:t>
            </a:r>
            <a:endParaRPr lang="en-US" altLang="zh-CN" sz="2400" dirty="0"/>
          </a:p>
        </p:txBody>
      </p:sp>
      <p:sp>
        <p:nvSpPr>
          <p:cNvPr id="126" name="矩形 125"/>
          <p:cNvSpPr/>
          <p:nvPr/>
        </p:nvSpPr>
        <p:spPr>
          <a:xfrm>
            <a:off x="5922443" y="4025472"/>
            <a:ext cx="2444225" cy="461657"/>
          </a:xfrm>
          <a:prstGeom prst="rect">
            <a:avLst/>
          </a:prstGeom>
        </p:spPr>
        <p:txBody>
          <a:bodyPr wrap="square" lIns="91431" tIns="45716" rIns="91431" bIns="45716">
            <a:spAutoFit/>
          </a:bodyPr>
          <a:lstStyle/>
          <a:p>
            <a:r>
              <a:rPr lang="zh-CN" altLang="en-US" sz="2400" dirty="0"/>
              <a:t>智能功能</a:t>
            </a:r>
            <a:r>
              <a:rPr lang="zh-CN" altLang="en-US" sz="2400" dirty="0" smtClean="0"/>
              <a:t>设计</a:t>
            </a:r>
          </a:p>
        </p:txBody>
      </p:sp>
      <p:sp>
        <p:nvSpPr>
          <p:cNvPr id="127" name="矩形 126"/>
          <p:cNvSpPr/>
          <p:nvPr/>
        </p:nvSpPr>
        <p:spPr>
          <a:xfrm>
            <a:off x="5389926" y="4592496"/>
            <a:ext cx="1400810" cy="638810"/>
          </a:xfrm>
          <a:prstGeom prst="rect">
            <a:avLst/>
          </a:prstGeom>
        </p:spPr>
        <p:txBody>
          <a:bodyPr wrap="none" lIns="91431" tIns="45716" rIns="91431" bIns="45716">
            <a:spAutoFit/>
          </a:bodyPr>
          <a:lstStyle/>
          <a:p>
            <a:pPr>
              <a:lnSpc>
                <a:spcPct val="150000"/>
              </a:lnSpc>
            </a:pPr>
            <a:r>
              <a:rPr lang="zh-CN" altLang="en-US" sz="2400" dirty="0"/>
              <a:t>实验验证</a:t>
            </a:r>
          </a:p>
        </p:txBody>
      </p:sp>
      <p:sp>
        <p:nvSpPr>
          <p:cNvPr id="128" name="矩形 127"/>
          <p:cNvSpPr/>
          <p:nvPr/>
        </p:nvSpPr>
        <p:spPr>
          <a:xfrm>
            <a:off x="4485594" y="5231306"/>
            <a:ext cx="1705610" cy="638810"/>
          </a:xfrm>
          <a:prstGeom prst="rect">
            <a:avLst/>
          </a:prstGeom>
        </p:spPr>
        <p:txBody>
          <a:bodyPr wrap="none" lIns="91431" tIns="45716" rIns="91431" bIns="45716">
            <a:spAutoFit/>
          </a:bodyPr>
          <a:lstStyle/>
          <a:p>
            <a:pPr indent="0" algn="l">
              <a:lnSpc>
                <a:spcPct val="150000"/>
              </a:lnSpc>
              <a:buFont typeface="Wingdings" panose="05000000000000000000" pitchFamily="2" charset="2"/>
              <a:buNone/>
            </a:pPr>
            <a:r>
              <a:rPr lang="zh-CN" altLang="en-US" sz="2400" dirty="0" smtClean="0">
                <a:sym typeface="+mn-ea"/>
              </a:rPr>
              <a:t>结</a:t>
            </a:r>
            <a:r>
              <a:rPr lang="zh-CN" altLang="en-US" sz="2400" dirty="0">
                <a:sym typeface="+mn-ea"/>
              </a:rPr>
              <a:t>论与收获</a:t>
            </a:r>
            <a:endParaRPr lang="zh-CN" alt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致谢</a:t>
            </a:r>
            <a:endParaRPr kumimoji="1" lang="zh-CN" altLang="en-US" sz="3600" dirty="0">
              <a:solidFill>
                <a:schemeClr val="bg1"/>
              </a:solidFill>
              <a:latin typeface="微软雅黑"/>
              <a:ea typeface="微软雅黑"/>
              <a:cs typeface="微软雅黑"/>
            </a:endParaRPr>
          </a:p>
        </p:txBody>
      </p:sp>
      <p:sp>
        <p:nvSpPr>
          <p:cNvPr id="5" name="矩形 4"/>
          <p:cNvSpPr/>
          <p:nvPr/>
        </p:nvSpPr>
        <p:spPr>
          <a:xfrm>
            <a:off x="0" y="2442845"/>
            <a:ext cx="9144000" cy="1188720"/>
          </a:xfrm>
          <a:prstGeom prst="rect">
            <a:avLst/>
          </a:prstGeom>
        </p:spPr>
        <p:txBody>
          <a:bodyPr wrap="square">
            <a:spAutoFit/>
          </a:bodyPr>
          <a:lstStyle/>
          <a:p>
            <a:r>
              <a:rPr lang="zh-CN" altLang="zh-CN" sz="2400" dirty="0" smtClean="0"/>
              <a:t>本论文的工作是在张老师的悉心指导下完成的，老师严谨的治学态度和科学的工作方法给了我极大的帮助和影响。在此衷心感谢老师对我的关心和指导！</a:t>
            </a:r>
            <a:endParaRPr lang="zh-CN" alt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5.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142734" y="229531"/>
            <a:ext cx="804469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项目来源</a:t>
            </a:r>
            <a:endParaRPr kumimoji="1" lang="zh-CN" altLang="en-US" sz="3600" dirty="0">
              <a:solidFill>
                <a:schemeClr val="bg1"/>
              </a:solidFill>
              <a:latin typeface="微软雅黑"/>
              <a:ea typeface="微软雅黑"/>
              <a:cs typeface="微软雅黑"/>
            </a:endParaRPr>
          </a:p>
        </p:txBody>
      </p:sp>
      <p:pic>
        <p:nvPicPr>
          <p:cNvPr id="6" name="Picture 3"/>
          <p:cNvPicPr>
            <a:picLocks noChangeAspect="1" noChangeArrowheads="1"/>
          </p:cNvPicPr>
          <p:nvPr/>
        </p:nvPicPr>
        <p:blipFill>
          <a:blip r:embed="rId3" cstate="print"/>
          <a:srcRect/>
          <a:stretch>
            <a:fillRect/>
          </a:stretch>
        </p:blipFill>
        <p:spPr bwMode="auto">
          <a:xfrm>
            <a:off x="7337024" y="1092530"/>
            <a:ext cx="1806976" cy="2018805"/>
          </a:xfrm>
          <a:prstGeom prst="rect">
            <a:avLst/>
          </a:prstGeom>
          <a:noFill/>
          <a:ln w="9525">
            <a:noFill/>
            <a:miter lim="800000"/>
            <a:headEnd/>
            <a:tailEnd/>
          </a:ln>
        </p:spPr>
      </p:pic>
      <p:pic>
        <p:nvPicPr>
          <p:cNvPr id="8" name="图片 7" descr="310896522511860608.jpg"/>
          <p:cNvPicPr>
            <a:picLocks noChangeAspect="1"/>
          </p:cNvPicPr>
          <p:nvPr/>
        </p:nvPicPr>
        <p:blipFill>
          <a:blip r:embed="rId4"/>
          <a:stretch>
            <a:fillRect/>
          </a:stretch>
        </p:blipFill>
        <p:spPr>
          <a:xfrm>
            <a:off x="142734" y="1318162"/>
            <a:ext cx="1809604" cy="2424930"/>
          </a:xfrm>
          <a:prstGeom prst="rect">
            <a:avLst/>
          </a:prstGeom>
        </p:spPr>
      </p:pic>
      <p:pic>
        <p:nvPicPr>
          <p:cNvPr id="10" name="图片 9" descr="733483479298972863.jpg"/>
          <p:cNvPicPr>
            <a:picLocks noChangeAspect="1"/>
          </p:cNvPicPr>
          <p:nvPr/>
        </p:nvPicPr>
        <p:blipFill>
          <a:blip r:embed="rId5"/>
          <a:stretch>
            <a:fillRect/>
          </a:stretch>
        </p:blipFill>
        <p:spPr>
          <a:xfrm>
            <a:off x="1952338" y="1909563"/>
            <a:ext cx="2034313" cy="2945080"/>
          </a:xfrm>
          <a:prstGeom prst="rect">
            <a:avLst/>
          </a:prstGeom>
        </p:spPr>
      </p:pic>
      <p:pic>
        <p:nvPicPr>
          <p:cNvPr id="11" name="图片 10" descr="807050460683374711.jpg"/>
          <p:cNvPicPr>
            <a:picLocks noChangeAspect="1"/>
          </p:cNvPicPr>
          <p:nvPr/>
        </p:nvPicPr>
        <p:blipFill>
          <a:blip r:embed="rId6"/>
          <a:stretch>
            <a:fillRect/>
          </a:stretch>
        </p:blipFill>
        <p:spPr>
          <a:xfrm>
            <a:off x="3986651" y="2541320"/>
            <a:ext cx="3350373" cy="2945080"/>
          </a:xfrm>
          <a:prstGeom prst="rect">
            <a:avLst/>
          </a:prstGeom>
        </p:spPr>
      </p:pic>
      <p:pic>
        <p:nvPicPr>
          <p:cNvPr id="12" name="图片 11" descr="731978172001154549.jpg"/>
          <p:cNvPicPr>
            <a:picLocks noChangeAspect="1"/>
          </p:cNvPicPr>
          <p:nvPr/>
        </p:nvPicPr>
        <p:blipFill>
          <a:blip r:embed="rId7"/>
          <a:stretch>
            <a:fillRect/>
          </a:stretch>
        </p:blipFill>
        <p:spPr>
          <a:xfrm>
            <a:off x="7337024" y="3111336"/>
            <a:ext cx="1806976" cy="2802576"/>
          </a:xfrm>
          <a:prstGeom prst="rect">
            <a:avLst/>
          </a:prstGeom>
        </p:spPr>
      </p:pic>
      <p:sp>
        <p:nvSpPr>
          <p:cNvPr id="13" name="矩形 12"/>
          <p:cNvSpPr/>
          <p:nvPr/>
        </p:nvSpPr>
        <p:spPr>
          <a:xfrm>
            <a:off x="3253839" y="1318162"/>
            <a:ext cx="3262413" cy="461657"/>
          </a:xfrm>
          <a:prstGeom prst="rect">
            <a:avLst/>
          </a:prstGeom>
        </p:spPr>
        <p:txBody>
          <a:bodyPr wrap="none" lIns="91431" tIns="45716" rIns="91431" bIns="45716">
            <a:spAutoFit/>
          </a:bodyPr>
          <a:lstStyle/>
          <a:p>
            <a:r>
              <a:rPr lang="zh-CN" altLang="en-US" sz="2400" dirty="0" smtClean="0"/>
              <a:t>校园空气质量检测活动</a:t>
            </a:r>
            <a:endParaRPr lang="en-US" altLang="zh-CN"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142734" y="229531"/>
            <a:ext cx="804469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雾霾的检测和研究</a:t>
            </a:r>
            <a:endParaRPr kumimoji="1" lang="zh-CN" altLang="en-US" sz="3600" dirty="0">
              <a:solidFill>
                <a:schemeClr val="bg1"/>
              </a:solidFill>
              <a:latin typeface="微软雅黑"/>
              <a:ea typeface="微软雅黑"/>
              <a:cs typeface="微软雅黑"/>
            </a:endParaRPr>
          </a:p>
        </p:txBody>
      </p:sp>
      <p:graphicFrame>
        <p:nvGraphicFramePr>
          <p:cNvPr id="9" name="图表 8"/>
          <p:cNvGraphicFramePr/>
          <p:nvPr/>
        </p:nvGraphicFramePr>
        <p:xfrm>
          <a:off x="5052695" y="2224405"/>
          <a:ext cx="3818173" cy="27114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表格 5"/>
          <p:cNvGraphicFramePr>
            <a:graphicFrameLocks noGrp="1"/>
          </p:cNvGraphicFramePr>
          <p:nvPr/>
        </p:nvGraphicFramePr>
        <p:xfrm>
          <a:off x="142731" y="1211284"/>
          <a:ext cx="4909963" cy="4560123"/>
        </p:xfrm>
        <a:graphic>
          <a:graphicData uri="http://schemas.openxmlformats.org/drawingml/2006/table">
            <a:tbl>
              <a:tblPr/>
              <a:tblGrid>
                <a:gridCol w="439806"/>
                <a:gridCol w="606663"/>
                <a:gridCol w="402727"/>
                <a:gridCol w="484096"/>
                <a:gridCol w="420235"/>
                <a:gridCol w="379552"/>
                <a:gridCol w="788457"/>
                <a:gridCol w="420235"/>
                <a:gridCol w="484096"/>
                <a:gridCol w="484096"/>
              </a:tblGrid>
              <a:tr h="227856">
                <a:tc>
                  <a:txBody>
                    <a:bodyPr/>
                    <a:lstStyle/>
                    <a:p>
                      <a:pPr algn="ctr">
                        <a:lnSpc>
                          <a:spcPct val="150000"/>
                        </a:lnSpc>
                        <a:spcAft>
                          <a:spcPts val="0"/>
                        </a:spcAft>
                      </a:pPr>
                      <a:r>
                        <a:rPr lang="zh-CN" sz="700" kern="100" dirty="0">
                          <a:solidFill>
                            <a:srgbClr val="000000"/>
                          </a:solidFill>
                          <a:latin typeface="Times New Roman"/>
                          <a:ea typeface="宋体"/>
                          <a:cs typeface="Times New Roman"/>
                        </a:rPr>
                        <a:t>序号</a:t>
                      </a:r>
                      <a:endParaRPr lang="zh-CN" sz="600" kern="100" dirty="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监测日</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8</a:t>
                      </a:r>
                      <a:r>
                        <a:rPr lang="zh-CN" sz="700" kern="100">
                          <a:solidFill>
                            <a:srgbClr val="000000"/>
                          </a:solidFill>
                          <a:latin typeface="Times New Roman"/>
                          <a:ea typeface="宋体"/>
                          <a:cs typeface="Times New Roman"/>
                        </a:rPr>
                        <a:t>中</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官方</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育明</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序号</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监测日</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8</a:t>
                      </a:r>
                      <a:r>
                        <a:rPr lang="zh-CN" sz="700" kern="100">
                          <a:solidFill>
                            <a:srgbClr val="000000"/>
                          </a:solidFill>
                          <a:latin typeface="Times New Roman"/>
                          <a:ea typeface="宋体"/>
                          <a:cs typeface="Times New Roman"/>
                        </a:rPr>
                        <a:t>中</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官方</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700" kern="100">
                          <a:solidFill>
                            <a:srgbClr val="000000"/>
                          </a:solidFill>
                          <a:latin typeface="Times New Roman"/>
                          <a:ea typeface="宋体"/>
                          <a:cs typeface="Times New Roman"/>
                        </a:rPr>
                        <a:t>育明</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7856">
                <a:tc>
                  <a:txBody>
                    <a:bodyPr/>
                    <a:lstStyle/>
                    <a:p>
                      <a:pPr algn="ctr">
                        <a:lnSpc>
                          <a:spcPct val="150000"/>
                        </a:lnSpc>
                        <a:spcAft>
                          <a:spcPts val="0"/>
                        </a:spcAft>
                      </a:pPr>
                      <a:r>
                        <a:rPr lang="en-US" sz="700" kern="100" dirty="0">
                          <a:latin typeface="Times New Roman"/>
                          <a:ea typeface="宋体"/>
                          <a:cs typeface="Times New Roman"/>
                        </a:rPr>
                        <a:t>1</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7</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51</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40</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44.4</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20</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5</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105</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78</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700" kern="100" dirty="0">
                          <a:latin typeface="Times New Roman"/>
                          <a:ea typeface="宋体"/>
                          <a:cs typeface="Times New Roman"/>
                        </a:rPr>
                        <a:t>160.4</a:t>
                      </a:r>
                      <a:endParaRPr lang="zh-CN" sz="600" kern="100">
                        <a:latin typeface="Times New Roman"/>
                        <a:ea typeface="宋体"/>
                        <a:cs typeface="Times New Roman"/>
                      </a:endParaRPr>
                    </a:p>
                  </a:txBody>
                  <a:tcPr marL="41224" marR="41224" marT="0" marB="0" anchor="ctr">
                    <a:lnL>
                      <a:noFill/>
                    </a:lnL>
                    <a:lnR>
                      <a:noFill/>
                    </a:lnR>
                    <a:lnT w="12700" cap="flat" cmpd="sng" algn="ctr">
                      <a:solidFill>
                        <a:srgbClr val="000000"/>
                      </a:solidFill>
                      <a:prstDash val="solid"/>
                      <a:round/>
                      <a:headEnd type="none" w="med" len="med"/>
                      <a:tailEnd type="none" w="med" len="med"/>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8</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6</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35.4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52</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9</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10.6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12.8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7</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38.7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41.3</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10</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8</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77.2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64.1</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11</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21.7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11</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54.1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39.7</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14</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38.7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48.5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12</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70.2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48.3</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15</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69</a:t>
                      </a:r>
                      <a:endParaRPr lang="zh-CN" sz="600" kern="100" dirty="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64.7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13</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63.2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82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65.8</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16</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61.6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14</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123.1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64.4</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17</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113.8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110.1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15</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48.3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41.9</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10</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dirty="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18</a:t>
                      </a:r>
                      <a:r>
                        <a:rPr lang="zh-CN" sz="700" kern="100" dirty="0">
                          <a:solidFill>
                            <a:srgbClr val="000000"/>
                          </a:solidFill>
                          <a:latin typeface="Times New Roman"/>
                          <a:ea typeface="宋体"/>
                          <a:cs typeface="Times New Roman"/>
                        </a:rPr>
                        <a:t>日</a:t>
                      </a:r>
                      <a:endParaRPr lang="zh-CN" sz="600" kern="100" dirty="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59.2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48.7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18</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61.7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46.5</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11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21</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82.1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30</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19</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49.3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18.8</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12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23</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54.8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54.4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20</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63.7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72.8</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13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24</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30.4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21.4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21</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59.1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32</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14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25</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24.8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14.5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22</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43.3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58</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15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28</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53.8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72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20.6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25</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33.7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77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62</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16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29</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61.4</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87.1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26</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41.7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96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138.3</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17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30</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53.2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6.1</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27</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34.8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49</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66.7</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7856">
                <a:tc>
                  <a:txBody>
                    <a:bodyPr/>
                    <a:lstStyle/>
                    <a:p>
                      <a:pPr algn="ctr">
                        <a:lnSpc>
                          <a:spcPct val="150000"/>
                        </a:lnSpc>
                        <a:spcAft>
                          <a:spcPts val="0"/>
                        </a:spcAft>
                      </a:pPr>
                      <a:r>
                        <a:rPr lang="en-US" sz="700" kern="100" dirty="0">
                          <a:latin typeface="Times New Roman"/>
                          <a:ea typeface="宋体"/>
                          <a:cs typeface="Times New Roman"/>
                        </a:rPr>
                        <a:t>18</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3</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31</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73.2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43</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42.6</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37</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28</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50.2</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25</a:t>
                      </a:r>
                      <a:endParaRPr lang="zh-CN" sz="600" kern="100">
                        <a:latin typeface="Times New Roman"/>
                        <a:ea typeface="宋体"/>
                        <a:cs typeface="Times New Roman"/>
                      </a:endParaRPr>
                    </a:p>
                  </a:txBody>
                  <a:tcPr marL="41224" marR="41224" marT="0" marB="0" anchor="ctr">
                    <a:lnL>
                      <a:noFill/>
                    </a:lnL>
                    <a:lnR>
                      <a:noFill/>
                    </a:lnR>
                    <a:lnT>
                      <a:noFill/>
                    </a:lnT>
                    <a:lnB>
                      <a:noFill/>
                    </a:lnB>
                  </a:tcPr>
                </a:tc>
                <a:tc>
                  <a:txBody>
                    <a:bodyPr/>
                    <a:lstStyle/>
                    <a:p>
                      <a:pPr algn="ctr">
                        <a:lnSpc>
                          <a:spcPct val="150000"/>
                        </a:lnSpc>
                        <a:spcAft>
                          <a:spcPts val="0"/>
                        </a:spcAft>
                      </a:pPr>
                      <a:r>
                        <a:rPr lang="en-US" sz="700" kern="100" dirty="0">
                          <a:latin typeface="Times New Roman"/>
                          <a:ea typeface="宋体"/>
                          <a:cs typeface="Times New Roman"/>
                        </a:rPr>
                        <a:t>27</a:t>
                      </a:r>
                      <a:endParaRPr lang="zh-CN" sz="600" kern="100">
                        <a:latin typeface="Times New Roman"/>
                        <a:ea typeface="宋体"/>
                        <a:cs typeface="Times New Roman"/>
                      </a:endParaRPr>
                    </a:p>
                  </a:txBody>
                  <a:tcPr marL="41224" marR="41224" marT="0" marB="0" anchor="ctr">
                    <a:lnL>
                      <a:noFill/>
                    </a:lnL>
                    <a:lnR>
                      <a:noFill/>
                    </a:lnR>
                    <a:lnT>
                      <a:noFill/>
                    </a:lnT>
                    <a:lnB>
                      <a:noFill/>
                    </a:lnB>
                  </a:tcPr>
                </a:tc>
              </a:tr>
              <a:tr h="228285">
                <a:tc>
                  <a:txBody>
                    <a:bodyPr/>
                    <a:lstStyle/>
                    <a:p>
                      <a:pPr algn="ctr">
                        <a:lnSpc>
                          <a:spcPct val="150000"/>
                        </a:lnSpc>
                        <a:spcAft>
                          <a:spcPts val="0"/>
                        </a:spcAft>
                      </a:pPr>
                      <a:r>
                        <a:rPr lang="en-US" sz="700" kern="100" dirty="0">
                          <a:latin typeface="Times New Roman"/>
                          <a:ea typeface="宋体"/>
                          <a:cs typeface="Times New Roman"/>
                        </a:rPr>
                        <a:t>19</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1</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76.1</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94</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41.6</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38</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solidFill>
                            <a:srgbClr val="000000"/>
                          </a:solidFill>
                          <a:latin typeface="Times New Roman"/>
                          <a:ea typeface="宋体"/>
                          <a:cs typeface="Times New Roman"/>
                        </a:rPr>
                        <a:t>4</a:t>
                      </a:r>
                      <a:r>
                        <a:rPr lang="zh-CN" sz="700" kern="100">
                          <a:solidFill>
                            <a:srgbClr val="000000"/>
                          </a:solidFill>
                          <a:latin typeface="Times New Roman"/>
                          <a:ea typeface="宋体"/>
                          <a:cs typeface="Times New Roman"/>
                        </a:rPr>
                        <a:t>月</a:t>
                      </a:r>
                      <a:r>
                        <a:rPr lang="en-US" sz="700" kern="100" dirty="0">
                          <a:solidFill>
                            <a:srgbClr val="000000"/>
                          </a:solidFill>
                          <a:latin typeface="Times New Roman"/>
                          <a:ea typeface="宋体"/>
                          <a:cs typeface="Times New Roman"/>
                        </a:rPr>
                        <a:t>29</a:t>
                      </a:r>
                      <a:r>
                        <a:rPr lang="zh-CN" sz="700" kern="100">
                          <a:solidFill>
                            <a:srgbClr val="000000"/>
                          </a:solidFill>
                          <a:latin typeface="Times New Roman"/>
                          <a:ea typeface="宋体"/>
                          <a:cs typeface="Times New Roman"/>
                        </a:rPr>
                        <a:t>日</a:t>
                      </a:r>
                      <a:endParaRPr lang="zh-CN" sz="600" kern="100">
                        <a:latin typeface="Times New Roman"/>
                        <a:ea typeface="宋体"/>
                        <a:cs typeface="Times New Roman"/>
                      </a:endParaRPr>
                    </a:p>
                  </a:txBody>
                  <a:tcPr marL="41224" marR="41224"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120</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24</a:t>
                      </a:r>
                      <a:endParaRPr lang="zh-CN" sz="600" kern="10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kern="100" dirty="0">
                          <a:latin typeface="Times New Roman"/>
                          <a:ea typeface="宋体"/>
                          <a:cs typeface="Times New Roman"/>
                        </a:rPr>
                        <a:t>6.2</a:t>
                      </a:r>
                      <a:endParaRPr lang="zh-CN" sz="600" kern="100" dirty="0">
                        <a:latin typeface="Times New Roman"/>
                        <a:ea typeface="宋体"/>
                        <a:cs typeface="Times New Roman"/>
                      </a:endParaRPr>
                    </a:p>
                  </a:txBody>
                  <a:tcPr marL="41224" marR="41224"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智能功能设计</a:t>
            </a:r>
            <a:endParaRPr kumimoji="1" lang="zh-CN" altLang="en-US" sz="3600" dirty="0">
              <a:solidFill>
                <a:schemeClr val="bg1"/>
              </a:solidFill>
              <a:latin typeface="微软雅黑"/>
              <a:ea typeface="微软雅黑"/>
              <a:cs typeface="微软雅黑"/>
            </a:endParaRPr>
          </a:p>
        </p:txBody>
      </p:sp>
      <p:sp>
        <p:nvSpPr>
          <p:cNvPr id="79" name="文本框 2"/>
          <p:cNvSpPr txBox="1"/>
          <p:nvPr/>
        </p:nvSpPr>
        <p:spPr>
          <a:xfrm>
            <a:off x="74033" y="2447795"/>
            <a:ext cx="1949967" cy="2377440"/>
          </a:xfrm>
          <a:prstGeom prst="rect">
            <a:avLst/>
          </a:prstGeom>
          <a:noFill/>
        </p:spPr>
        <p:txBody>
          <a:bodyPr wrap="square" rtlCol="0" anchor="t">
            <a:spAutoFit/>
          </a:bodyPr>
          <a:lstStyle/>
          <a:p>
            <a:pPr>
              <a:lnSpc>
                <a:spcPct val="150000"/>
              </a:lnSpc>
            </a:pPr>
            <a:r>
              <a:rPr lang="zh-CN" altLang="en-US" sz="2000" b="1" dirty="0" smtClean="0">
                <a:sym typeface="+mn-ea"/>
              </a:rPr>
              <a:t>系统功能</a:t>
            </a:r>
          </a:p>
          <a:p>
            <a:pPr>
              <a:lnSpc>
                <a:spcPct val="150000"/>
              </a:lnSpc>
            </a:pPr>
            <a:r>
              <a:rPr lang="zh-CN" altLang="en-US" sz="2000" dirty="0" smtClean="0">
                <a:sym typeface="+mn-ea"/>
              </a:rPr>
              <a:t>智能芯片</a:t>
            </a:r>
          </a:p>
          <a:p>
            <a:pPr>
              <a:lnSpc>
                <a:spcPct val="150000"/>
              </a:lnSpc>
            </a:pPr>
            <a:r>
              <a:rPr lang="zh-CN" altLang="en-US" sz="2000" dirty="0" smtClean="0">
                <a:sym typeface="+mn-ea"/>
              </a:rPr>
              <a:t>检测数据上传</a:t>
            </a:r>
            <a:endParaRPr lang="en-US" altLang="zh-CN" sz="2000" dirty="0" smtClean="0"/>
          </a:p>
          <a:p>
            <a:pPr>
              <a:lnSpc>
                <a:spcPct val="150000"/>
              </a:lnSpc>
            </a:pPr>
            <a:r>
              <a:rPr lang="zh-CN" altLang="en-US" sz="2000" dirty="0" smtClean="0">
                <a:sym typeface="+mn-ea"/>
              </a:rPr>
              <a:t>云服务平台</a:t>
            </a:r>
            <a:endParaRPr lang="en-US" altLang="zh-CN" sz="2000" dirty="0" smtClean="0"/>
          </a:p>
          <a:p>
            <a:pPr>
              <a:lnSpc>
                <a:spcPct val="150000"/>
              </a:lnSpc>
            </a:pPr>
            <a:r>
              <a:rPr lang="zh-CN" altLang="en-US" sz="2000" dirty="0" smtClean="0">
                <a:sym typeface="+mn-ea"/>
              </a:rPr>
              <a:t>智能手机</a:t>
            </a:r>
            <a:r>
              <a:rPr lang="en-US" altLang="zh-CN" sz="2000" dirty="0" smtClean="0">
                <a:sym typeface="+mn-ea"/>
              </a:rPr>
              <a:t>APP</a:t>
            </a:r>
            <a:endParaRPr lang="zh-CN" altLang="en-US" sz="2000" dirty="0"/>
          </a:p>
        </p:txBody>
      </p:sp>
      <p:pic>
        <p:nvPicPr>
          <p:cNvPr id="7171" name="Picture 3" descr="led交通诱导屏 led线路引导屏 P16双色道路拥挤程度显示屏"/>
          <p:cNvPicPr>
            <a:picLocks noChangeAspect="1" noChangeArrowheads="1"/>
          </p:cNvPicPr>
          <p:nvPr/>
        </p:nvPicPr>
        <p:blipFill>
          <a:blip r:embed="rId3"/>
          <a:srcRect/>
          <a:stretch>
            <a:fillRect/>
          </a:stretch>
        </p:blipFill>
        <p:spPr bwMode="auto">
          <a:xfrm>
            <a:off x="5498275" y="1220436"/>
            <a:ext cx="2752560" cy="2209801"/>
          </a:xfrm>
          <a:prstGeom prst="rect">
            <a:avLst/>
          </a:prstGeom>
          <a:noFill/>
        </p:spPr>
      </p:pic>
      <p:pic>
        <p:nvPicPr>
          <p:cNvPr id="7173" name="Picture 5" descr="https://ss0.bdstatic.com/94oJfD_bAAcT8t7mm9GUKT-xh_/timg?image&amp;quality=100&amp;size=b4000_4000&amp;sec=1493607199&amp;di=668622cead37342f63854758f80d9f54&amp;src=http://img.eastsoo.com/eastsoo/21/100202843/2010-4-19-17-35-10-9860.jpg"/>
          <p:cNvPicPr>
            <a:picLocks noChangeAspect="1" noChangeArrowheads="1"/>
          </p:cNvPicPr>
          <p:nvPr/>
        </p:nvPicPr>
        <p:blipFill>
          <a:blip r:embed="rId4"/>
          <a:srcRect/>
          <a:stretch>
            <a:fillRect/>
          </a:stretch>
        </p:blipFill>
        <p:spPr bwMode="auto">
          <a:xfrm>
            <a:off x="2024000" y="1220436"/>
            <a:ext cx="3011138" cy="2209801"/>
          </a:xfrm>
          <a:prstGeom prst="rect">
            <a:avLst/>
          </a:prstGeom>
          <a:noFill/>
        </p:spPr>
      </p:pic>
      <p:pic>
        <p:nvPicPr>
          <p:cNvPr id="8" name="图片 7" descr="公交车图片.jpg"/>
          <p:cNvPicPr>
            <a:picLocks noChangeAspect="1"/>
          </p:cNvPicPr>
          <p:nvPr/>
        </p:nvPicPr>
        <p:blipFill>
          <a:blip r:embed="rId5"/>
          <a:stretch>
            <a:fillRect/>
          </a:stretch>
        </p:blipFill>
        <p:spPr>
          <a:xfrm>
            <a:off x="2024000" y="3584059"/>
            <a:ext cx="3011138" cy="2133242"/>
          </a:xfrm>
          <a:prstGeom prst="rect">
            <a:avLst/>
          </a:prstGeom>
        </p:spPr>
      </p:pic>
      <p:pic>
        <p:nvPicPr>
          <p:cNvPr id="10" name="图片 9" descr="a43f93b289e93ccaa7184f47094f50ab.jpg"/>
          <p:cNvPicPr>
            <a:picLocks noChangeAspect="1"/>
          </p:cNvPicPr>
          <p:nvPr/>
        </p:nvPicPr>
        <p:blipFill>
          <a:blip r:embed="rId6"/>
          <a:stretch>
            <a:fillRect/>
          </a:stretch>
        </p:blipFill>
        <p:spPr>
          <a:xfrm>
            <a:off x="5830784" y="3620710"/>
            <a:ext cx="2241262" cy="209782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2"/>
          <a:stretch>
            <a:fillRect/>
          </a:stretch>
        </p:blipFill>
        <p:spPr>
          <a:xfrm>
            <a:off x="0" y="0"/>
            <a:ext cx="9144000" cy="6858000"/>
          </a:xfrm>
          <a:prstGeom prst="rect">
            <a:avLst/>
          </a:prstGeom>
        </p:spPr>
      </p:pic>
      <p:sp>
        <p:nvSpPr>
          <p:cNvPr id="3" name="副标题 2"/>
          <p:cNvSpPr txBox="1">
            <a:spLocks/>
          </p:cNvSpPr>
          <p:nvPr/>
        </p:nvSpPr>
        <p:spPr>
          <a:xfrm>
            <a:off x="604003" y="229531"/>
            <a:ext cx="640639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外观设计</a:t>
            </a:r>
            <a:endParaRPr kumimoji="1" lang="zh-CN" altLang="en-US" sz="3600" dirty="0">
              <a:solidFill>
                <a:schemeClr val="bg1"/>
              </a:solidFill>
              <a:latin typeface="微软雅黑"/>
              <a:ea typeface="微软雅黑"/>
              <a:cs typeface="微软雅黑"/>
            </a:endParaRPr>
          </a:p>
        </p:txBody>
      </p:sp>
      <p:grpSp>
        <p:nvGrpSpPr>
          <p:cNvPr id="44" name="组合 43"/>
          <p:cNvGrpSpPr/>
          <p:nvPr/>
        </p:nvGrpSpPr>
        <p:grpSpPr>
          <a:xfrm>
            <a:off x="604003" y="1310903"/>
            <a:ext cx="8276166" cy="4224827"/>
            <a:chOff x="271486" y="1310903"/>
            <a:chExt cx="8872513" cy="4224827"/>
          </a:xfrm>
        </p:grpSpPr>
        <p:pic>
          <p:nvPicPr>
            <p:cNvPr id="45" name="图片 44"/>
            <p:cNvPicPr/>
            <p:nvPr/>
          </p:nvPicPr>
          <p:blipFill>
            <a:blip r:embed="rId3" cstate="print"/>
            <a:srcRect/>
            <a:stretch>
              <a:fillRect/>
            </a:stretch>
          </p:blipFill>
          <p:spPr bwMode="auto">
            <a:xfrm>
              <a:off x="379095" y="1468120"/>
              <a:ext cx="3823335" cy="3300095"/>
            </a:xfrm>
            <a:prstGeom prst="rect">
              <a:avLst/>
            </a:prstGeom>
            <a:noFill/>
            <a:ln w="9525">
              <a:noFill/>
              <a:miter lim="800000"/>
              <a:headEnd/>
              <a:tailEnd/>
            </a:ln>
          </p:spPr>
        </p:pic>
        <p:pic>
          <p:nvPicPr>
            <p:cNvPr id="46" name="图片 45"/>
            <p:cNvPicPr/>
            <p:nvPr/>
          </p:nvPicPr>
          <p:blipFill>
            <a:blip r:embed="rId4" cstate="print"/>
            <a:srcRect/>
            <a:stretch>
              <a:fillRect/>
            </a:stretch>
          </p:blipFill>
          <p:spPr bwMode="auto">
            <a:xfrm>
              <a:off x="3799324" y="1310903"/>
              <a:ext cx="3774554" cy="2425625"/>
            </a:xfrm>
            <a:prstGeom prst="rect">
              <a:avLst/>
            </a:prstGeom>
            <a:noFill/>
            <a:ln w="9525">
              <a:noFill/>
              <a:miter lim="800000"/>
              <a:headEnd/>
              <a:tailEnd/>
            </a:ln>
          </p:spPr>
        </p:pic>
        <p:pic>
          <p:nvPicPr>
            <p:cNvPr id="47" name="图片 46"/>
            <p:cNvPicPr/>
            <p:nvPr/>
          </p:nvPicPr>
          <p:blipFill>
            <a:blip r:embed="rId5" cstate="print"/>
            <a:srcRect/>
            <a:stretch>
              <a:fillRect/>
            </a:stretch>
          </p:blipFill>
          <p:spPr bwMode="auto">
            <a:xfrm>
              <a:off x="4123843" y="3164300"/>
              <a:ext cx="3719180" cy="1603715"/>
            </a:xfrm>
            <a:prstGeom prst="rect">
              <a:avLst/>
            </a:prstGeom>
            <a:noFill/>
            <a:ln w="9525">
              <a:noFill/>
              <a:miter lim="800000"/>
              <a:headEnd/>
              <a:tailEnd/>
            </a:ln>
          </p:spPr>
        </p:pic>
        <p:sp>
          <p:nvSpPr>
            <p:cNvPr id="48" name="矩形 47"/>
            <p:cNvSpPr/>
            <p:nvPr/>
          </p:nvSpPr>
          <p:spPr>
            <a:xfrm>
              <a:off x="271486" y="5229025"/>
              <a:ext cx="8872513" cy="306705"/>
            </a:xfrm>
            <a:prstGeom prst="rect">
              <a:avLst/>
            </a:prstGeom>
          </p:spPr>
          <p:txBody>
            <a:bodyPr wrap="square">
              <a:spAutoFit/>
            </a:bodyPr>
            <a:lstStyle/>
            <a:p>
              <a:r>
                <a:rPr lang="en-US" altLang="zh-CN" sz="1400" dirty="0" smtClean="0"/>
                <a:t>1 </a:t>
              </a:r>
              <a:r>
                <a:rPr lang="zh-CN" altLang="zh-CN" sz="1400" dirty="0" smtClean="0"/>
                <a:t>调节扣、</a:t>
              </a:r>
              <a:r>
                <a:rPr lang="en-US" altLang="zh-CN" sz="1400" dirty="0" smtClean="0"/>
                <a:t>2 </a:t>
              </a:r>
              <a:r>
                <a:rPr lang="zh-CN" altLang="zh-CN" sz="1400" dirty="0" smtClean="0"/>
                <a:t>调节带、</a:t>
              </a:r>
              <a:r>
                <a:rPr lang="en-US" altLang="zh-CN" sz="1400" dirty="0" smtClean="0"/>
                <a:t>3</a:t>
              </a:r>
              <a:r>
                <a:rPr lang="zh-CN" altLang="zh-CN" sz="1400" dirty="0" smtClean="0"/>
                <a:t>透明塑料口袋、</a:t>
              </a:r>
              <a:r>
                <a:rPr lang="en-US" altLang="zh-CN" sz="1400" dirty="0" smtClean="0"/>
                <a:t>4</a:t>
              </a:r>
              <a:r>
                <a:rPr lang="zh-CN" altLang="zh-CN" sz="1400" dirty="0" smtClean="0"/>
                <a:t>硅橡胶线、</a:t>
              </a:r>
              <a:r>
                <a:rPr lang="en-US" altLang="zh-CN" sz="1400" dirty="0" smtClean="0"/>
                <a:t>5</a:t>
              </a:r>
              <a:r>
                <a:rPr lang="zh-CN" altLang="zh-CN" sz="1400" dirty="0" smtClean="0"/>
                <a:t>罩体、</a:t>
              </a:r>
              <a:r>
                <a:rPr lang="en-US" altLang="zh-CN" sz="1400" dirty="0" smtClean="0"/>
                <a:t>6</a:t>
              </a:r>
              <a:r>
                <a:rPr lang="zh-CN" altLang="zh-CN" sz="1400" dirty="0" smtClean="0"/>
                <a:t>呼吸阀、</a:t>
              </a:r>
              <a:r>
                <a:rPr lang="en-US" altLang="zh-CN" sz="1400" dirty="0" smtClean="0"/>
                <a:t>7</a:t>
              </a:r>
              <a:r>
                <a:rPr lang="zh-CN" altLang="zh-CN" sz="1400" dirty="0" smtClean="0"/>
                <a:t>鼻夹、</a:t>
              </a:r>
              <a:r>
                <a:rPr lang="en-US" altLang="zh-CN" sz="1400" dirty="0" smtClean="0"/>
                <a:t>8</a:t>
              </a:r>
              <a:r>
                <a:rPr lang="zh-CN" altLang="zh-CN" sz="1400" dirty="0" smtClean="0"/>
                <a:t>滤芯</a:t>
              </a:r>
              <a:r>
                <a:rPr lang="zh-CN" altLang="en-US" sz="1400" dirty="0" smtClean="0"/>
                <a:t>、</a:t>
              </a:r>
              <a:r>
                <a:rPr lang="en-US" altLang="zh-CN" sz="1400" dirty="0" smtClean="0"/>
                <a:t> 9</a:t>
              </a:r>
              <a:r>
                <a:rPr lang="zh-CN" altLang="zh-CN" sz="1400" dirty="0" smtClean="0"/>
                <a:t>外层、</a:t>
              </a:r>
              <a:r>
                <a:rPr lang="en-US" altLang="zh-CN" sz="1400" dirty="0" smtClean="0"/>
                <a:t>10</a:t>
              </a:r>
              <a:r>
                <a:rPr lang="zh-CN" altLang="zh-CN" sz="1400" dirty="0" smtClean="0"/>
                <a:t>内层</a:t>
              </a:r>
              <a:endParaRPr lang="zh-CN" altLang="en-US" sz="1400" dirty="0"/>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3"/>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智能功能设计</a:t>
            </a:r>
            <a:endParaRPr kumimoji="1" lang="zh-CN" altLang="en-US" sz="3600" dirty="0">
              <a:solidFill>
                <a:schemeClr val="bg1"/>
              </a:solidFill>
              <a:latin typeface="微软雅黑"/>
              <a:ea typeface="微软雅黑"/>
              <a:cs typeface="微软雅黑"/>
            </a:endParaRPr>
          </a:p>
        </p:txBody>
      </p:sp>
      <p:sp>
        <p:nvSpPr>
          <p:cNvPr id="79" name="文本框 2"/>
          <p:cNvSpPr txBox="1"/>
          <p:nvPr/>
        </p:nvSpPr>
        <p:spPr>
          <a:xfrm>
            <a:off x="74033" y="2447795"/>
            <a:ext cx="1949967" cy="2377440"/>
          </a:xfrm>
          <a:prstGeom prst="rect">
            <a:avLst/>
          </a:prstGeom>
          <a:noFill/>
        </p:spPr>
        <p:txBody>
          <a:bodyPr wrap="square" rtlCol="0" anchor="t">
            <a:spAutoFit/>
          </a:bodyPr>
          <a:lstStyle/>
          <a:p>
            <a:pPr>
              <a:lnSpc>
                <a:spcPct val="150000"/>
              </a:lnSpc>
            </a:pPr>
            <a:r>
              <a:rPr lang="zh-CN" altLang="en-US" sz="2000" b="1" dirty="0" smtClean="0">
                <a:sym typeface="+mn-ea"/>
              </a:rPr>
              <a:t>系统功能</a:t>
            </a:r>
          </a:p>
          <a:p>
            <a:pPr>
              <a:lnSpc>
                <a:spcPct val="150000"/>
              </a:lnSpc>
            </a:pPr>
            <a:r>
              <a:rPr lang="zh-CN" altLang="en-US" sz="2000" dirty="0" smtClean="0">
                <a:sym typeface="+mn-ea"/>
              </a:rPr>
              <a:t>智能芯片</a:t>
            </a:r>
          </a:p>
          <a:p>
            <a:pPr>
              <a:lnSpc>
                <a:spcPct val="150000"/>
              </a:lnSpc>
            </a:pPr>
            <a:r>
              <a:rPr lang="zh-CN" altLang="en-US" sz="2000" dirty="0" smtClean="0">
                <a:sym typeface="+mn-ea"/>
              </a:rPr>
              <a:t>检测数据上传</a:t>
            </a:r>
            <a:endParaRPr lang="en-US" altLang="zh-CN" sz="2000" dirty="0" smtClean="0"/>
          </a:p>
          <a:p>
            <a:pPr>
              <a:lnSpc>
                <a:spcPct val="150000"/>
              </a:lnSpc>
            </a:pPr>
            <a:r>
              <a:rPr lang="zh-CN" altLang="en-US" sz="2000" dirty="0" smtClean="0">
                <a:sym typeface="+mn-ea"/>
              </a:rPr>
              <a:t>云服务平台</a:t>
            </a:r>
            <a:endParaRPr lang="en-US" altLang="zh-CN" sz="2000" dirty="0" smtClean="0"/>
          </a:p>
          <a:p>
            <a:pPr>
              <a:lnSpc>
                <a:spcPct val="150000"/>
              </a:lnSpc>
            </a:pPr>
            <a:r>
              <a:rPr lang="zh-CN" altLang="en-US" sz="2000" dirty="0" smtClean="0">
                <a:sym typeface="+mn-ea"/>
              </a:rPr>
              <a:t>智能手机</a:t>
            </a:r>
            <a:r>
              <a:rPr lang="en-US" altLang="zh-CN" sz="2000" dirty="0" smtClean="0">
                <a:sym typeface="+mn-ea"/>
              </a:rPr>
              <a:t>APP</a:t>
            </a:r>
            <a:endParaRPr lang="zh-CN" altLang="en-US" sz="2000" dirty="0"/>
          </a:p>
        </p:txBody>
      </p:sp>
      <p:graphicFrame>
        <p:nvGraphicFramePr>
          <p:cNvPr id="7169" name="Object 1"/>
          <p:cNvGraphicFramePr>
            <a:graphicFrameLocks noChangeAspect="1"/>
          </p:cNvGraphicFramePr>
          <p:nvPr/>
        </p:nvGraphicFramePr>
        <p:xfrm>
          <a:off x="3390900" y="1690688"/>
          <a:ext cx="4248150" cy="3827648"/>
        </p:xfrm>
        <a:graphic>
          <a:graphicData uri="http://schemas.openxmlformats.org/presentationml/2006/ole">
            <p:oleObj spid="_x0000_s27650" name="Visio" r:id="rId4" imgW="4648652" imgH="4183970" progId="Visio.Drawing.11">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3"/>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智能功能设计</a:t>
            </a:r>
            <a:endParaRPr kumimoji="1" lang="zh-CN" altLang="en-US" sz="3600" dirty="0">
              <a:solidFill>
                <a:schemeClr val="bg1"/>
              </a:solidFill>
              <a:latin typeface="微软雅黑"/>
              <a:ea typeface="微软雅黑"/>
              <a:cs typeface="微软雅黑"/>
            </a:endParaRPr>
          </a:p>
        </p:txBody>
      </p:sp>
      <p:sp>
        <p:nvSpPr>
          <p:cNvPr id="40" name="TextBox 39"/>
          <p:cNvSpPr txBox="1"/>
          <p:nvPr/>
        </p:nvSpPr>
        <p:spPr>
          <a:xfrm>
            <a:off x="242052" y="1856096"/>
            <a:ext cx="3258313" cy="2400657"/>
          </a:xfrm>
          <a:prstGeom prst="rect">
            <a:avLst/>
          </a:prstGeom>
          <a:noFill/>
        </p:spPr>
        <p:txBody>
          <a:bodyPr wrap="square" rtlCol="0">
            <a:spAutoFit/>
          </a:bodyPr>
          <a:lstStyle/>
          <a:p>
            <a:pPr>
              <a:lnSpc>
                <a:spcPct val="150000"/>
              </a:lnSpc>
            </a:pPr>
            <a:r>
              <a:rPr lang="zh-CN" altLang="en-US" sz="2000" dirty="0" smtClean="0"/>
              <a:t>系统功能</a:t>
            </a:r>
            <a:endParaRPr lang="en-US" altLang="zh-CN" sz="2000" dirty="0" smtClean="0"/>
          </a:p>
          <a:p>
            <a:pPr>
              <a:lnSpc>
                <a:spcPct val="150000"/>
              </a:lnSpc>
            </a:pPr>
            <a:r>
              <a:rPr lang="zh-CN" altLang="en-US" sz="2000" b="1" dirty="0" smtClean="0"/>
              <a:t>智能芯片</a:t>
            </a:r>
            <a:endParaRPr lang="en-US" altLang="zh-CN" sz="2000" b="1" dirty="0" smtClean="0"/>
          </a:p>
          <a:p>
            <a:pPr>
              <a:lnSpc>
                <a:spcPct val="150000"/>
              </a:lnSpc>
            </a:pPr>
            <a:r>
              <a:rPr lang="zh-CN" altLang="en-US" sz="2000" dirty="0" smtClean="0"/>
              <a:t>检测数据上传</a:t>
            </a:r>
            <a:endParaRPr lang="en-US" altLang="zh-CN" sz="2000" dirty="0" smtClean="0"/>
          </a:p>
          <a:p>
            <a:pPr>
              <a:lnSpc>
                <a:spcPct val="150000"/>
              </a:lnSpc>
            </a:pPr>
            <a:r>
              <a:rPr lang="zh-CN" altLang="en-US" sz="2000" dirty="0" smtClean="0"/>
              <a:t>云服务平台</a:t>
            </a:r>
            <a:endParaRPr lang="en-US" altLang="zh-CN" sz="2000" dirty="0" smtClean="0"/>
          </a:p>
          <a:p>
            <a:pPr>
              <a:lnSpc>
                <a:spcPct val="150000"/>
              </a:lnSpc>
            </a:pPr>
            <a:r>
              <a:rPr lang="zh-CN" altLang="en-US" sz="2000" dirty="0" smtClean="0"/>
              <a:t>智能手机</a:t>
            </a:r>
            <a:r>
              <a:rPr lang="en-US" altLang="zh-CN" sz="2000" dirty="0" smtClean="0"/>
              <a:t>APP</a:t>
            </a:r>
            <a:endParaRPr lang="zh-CN" altLang="en-US" sz="2000" dirty="0"/>
          </a:p>
        </p:txBody>
      </p:sp>
      <p:sp>
        <p:nvSpPr>
          <p:cNvPr id="645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4513" name="Object 1"/>
          <p:cNvGraphicFramePr>
            <a:graphicFrameLocks noChangeAspect="1"/>
          </p:cNvGraphicFramePr>
          <p:nvPr/>
        </p:nvGraphicFramePr>
        <p:xfrm>
          <a:off x="2810223" y="2125684"/>
          <a:ext cx="6052414" cy="2576946"/>
        </p:xfrm>
        <a:graphic>
          <a:graphicData uri="http://schemas.openxmlformats.org/presentationml/2006/ole">
            <p:oleObj spid="_x0000_s64513" name="Visio" r:id="rId4" imgW="4804678" imgH="1690594" progId="Visio.Drawing.11">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jpg"/>
          <p:cNvPicPr>
            <a:picLocks noChangeAspect="1"/>
          </p:cNvPicPr>
          <p:nvPr/>
        </p:nvPicPr>
        <p:blipFill>
          <a:blip r:embed="rId3"/>
          <a:stretch>
            <a:fillRect/>
          </a:stretch>
        </p:blipFill>
        <p:spPr>
          <a:xfrm>
            <a:off x="0" y="0"/>
            <a:ext cx="9144000" cy="6858000"/>
          </a:xfrm>
          <a:prstGeom prst="rect">
            <a:avLst/>
          </a:prstGeom>
        </p:spPr>
      </p:pic>
      <p:sp>
        <p:nvSpPr>
          <p:cNvPr id="3" name="副标题 2"/>
          <p:cNvSpPr txBox="1">
            <a:spLocks/>
          </p:cNvSpPr>
          <p:nvPr/>
        </p:nvSpPr>
        <p:spPr>
          <a:xfrm>
            <a:off x="604003" y="229531"/>
            <a:ext cx="7035047" cy="586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一种新型雾霾口罩</a:t>
            </a:r>
            <a:r>
              <a:rPr kumimoji="1" lang="en-US" altLang="zh-CN" sz="3600" dirty="0" smtClean="0">
                <a:solidFill>
                  <a:prstClr val="white"/>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prstClr val="white"/>
                </a:solidFill>
                <a:latin typeface="微软雅黑" panose="020B0503020204020204" charset="-122"/>
                <a:ea typeface="微软雅黑" panose="020B0503020204020204" charset="-122"/>
                <a:cs typeface="微软雅黑" panose="020B0503020204020204" charset="-122"/>
              </a:rPr>
              <a:t>智能功能设计</a:t>
            </a:r>
            <a:endParaRPr kumimoji="1" lang="zh-CN" altLang="en-US" sz="3600" dirty="0">
              <a:solidFill>
                <a:schemeClr val="bg1"/>
              </a:solidFill>
              <a:latin typeface="微软雅黑"/>
              <a:ea typeface="微软雅黑"/>
              <a:cs typeface="微软雅黑"/>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TextBox 5"/>
          <p:cNvSpPr txBox="1"/>
          <p:nvPr/>
        </p:nvSpPr>
        <p:spPr>
          <a:xfrm>
            <a:off x="0" y="1856096"/>
            <a:ext cx="2482097" cy="2400657"/>
          </a:xfrm>
          <a:prstGeom prst="rect">
            <a:avLst/>
          </a:prstGeom>
          <a:noFill/>
        </p:spPr>
        <p:txBody>
          <a:bodyPr wrap="square" rtlCol="0">
            <a:spAutoFit/>
          </a:bodyPr>
          <a:lstStyle/>
          <a:p>
            <a:pPr>
              <a:lnSpc>
                <a:spcPct val="150000"/>
              </a:lnSpc>
            </a:pPr>
            <a:r>
              <a:rPr lang="zh-CN" altLang="en-US" sz="2000" dirty="0" smtClean="0"/>
              <a:t>系统功能</a:t>
            </a:r>
            <a:endParaRPr lang="en-US" altLang="zh-CN" sz="2000" dirty="0" smtClean="0"/>
          </a:p>
          <a:p>
            <a:pPr>
              <a:lnSpc>
                <a:spcPct val="150000"/>
              </a:lnSpc>
            </a:pPr>
            <a:r>
              <a:rPr lang="zh-CN" altLang="en-US" sz="2000" dirty="0" smtClean="0"/>
              <a:t>智能芯片</a:t>
            </a:r>
            <a:endParaRPr lang="en-US" altLang="zh-CN" sz="2000" dirty="0" smtClean="0"/>
          </a:p>
          <a:p>
            <a:pPr>
              <a:lnSpc>
                <a:spcPct val="150000"/>
              </a:lnSpc>
            </a:pPr>
            <a:r>
              <a:rPr lang="zh-CN" altLang="en-US" sz="2000" b="1" dirty="0" smtClean="0"/>
              <a:t>检测数据上传</a:t>
            </a:r>
            <a:endParaRPr lang="en-US" altLang="zh-CN" sz="2000" b="1" dirty="0" smtClean="0"/>
          </a:p>
          <a:p>
            <a:pPr>
              <a:lnSpc>
                <a:spcPct val="150000"/>
              </a:lnSpc>
            </a:pPr>
            <a:r>
              <a:rPr lang="zh-CN" altLang="en-US" sz="2000" dirty="0" smtClean="0"/>
              <a:t>云服务平台</a:t>
            </a:r>
            <a:endParaRPr lang="en-US" altLang="zh-CN" sz="2000" dirty="0" smtClean="0"/>
          </a:p>
          <a:p>
            <a:pPr>
              <a:lnSpc>
                <a:spcPct val="150000"/>
              </a:lnSpc>
            </a:pPr>
            <a:r>
              <a:rPr lang="zh-CN" altLang="en-US" sz="2000" dirty="0" smtClean="0"/>
              <a:t>智能手机</a:t>
            </a:r>
            <a:r>
              <a:rPr lang="en-US" altLang="zh-CN" sz="2000" dirty="0" smtClean="0"/>
              <a:t>APP</a:t>
            </a:r>
            <a:endParaRPr lang="zh-CN" altLang="en-US" sz="2000" dirty="0"/>
          </a:p>
        </p:txBody>
      </p:sp>
      <p:sp>
        <p:nvSpPr>
          <p:cNvPr id="634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3489" name="Object 1"/>
          <p:cNvGraphicFramePr>
            <a:graphicFrameLocks noChangeAspect="1"/>
          </p:cNvGraphicFramePr>
          <p:nvPr/>
        </p:nvGraphicFramePr>
        <p:xfrm>
          <a:off x="5205572" y="1856096"/>
          <a:ext cx="3605918" cy="1155051"/>
        </p:xfrm>
        <a:graphic>
          <a:graphicData uri="http://schemas.openxmlformats.org/presentationml/2006/ole">
            <p:oleObj spid="_x0000_s63489" name="Visio" r:id="rId4" imgW="5866625" imgH="1744581" progId="Visio.Drawing.11">
              <p:embed/>
            </p:oleObj>
          </a:graphicData>
        </a:graphic>
      </p:graphicFrame>
      <p:sp>
        <p:nvSpPr>
          <p:cNvPr id="634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34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3493" name="Object 5"/>
          <p:cNvGraphicFramePr>
            <a:graphicFrameLocks noChangeAspect="1"/>
          </p:cNvGraphicFramePr>
          <p:nvPr/>
        </p:nvGraphicFramePr>
        <p:xfrm>
          <a:off x="4610099" y="4091896"/>
          <a:ext cx="4343896" cy="1241113"/>
        </p:xfrm>
        <a:graphic>
          <a:graphicData uri="http://schemas.openxmlformats.org/presentationml/2006/ole">
            <p:oleObj spid="_x0000_s63493" name="Visio" r:id="rId5" imgW="5821545" imgH="1663601" progId="Visio.Drawing.11">
              <p:embed/>
            </p:oleObj>
          </a:graphicData>
        </a:graphic>
      </p:graphicFrame>
      <p:sp>
        <p:nvSpPr>
          <p:cNvPr id="6349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3495" name="Object 7"/>
          <p:cNvGraphicFramePr>
            <a:graphicFrameLocks noChangeAspect="1"/>
          </p:cNvGraphicFramePr>
          <p:nvPr/>
        </p:nvGraphicFramePr>
        <p:xfrm>
          <a:off x="2117446" y="3713312"/>
          <a:ext cx="2560864" cy="1845328"/>
        </p:xfrm>
        <a:graphic>
          <a:graphicData uri="http://schemas.openxmlformats.org/presentationml/2006/ole">
            <p:oleObj spid="_x0000_s63495" name="Visio" r:id="rId6" imgW="5313246" imgH="3860050" progId="Visio.Drawing.11">
              <p:embed/>
            </p:oleObj>
          </a:graphicData>
        </a:graphic>
      </p:graphicFrame>
      <p:sp>
        <p:nvSpPr>
          <p:cNvPr id="6349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3497" name="Object 9"/>
          <p:cNvGraphicFramePr>
            <a:graphicFrameLocks noChangeAspect="1"/>
          </p:cNvGraphicFramePr>
          <p:nvPr/>
        </p:nvGraphicFramePr>
        <p:xfrm>
          <a:off x="2366828" y="1594839"/>
          <a:ext cx="2590140" cy="1857216"/>
        </p:xfrm>
        <a:graphic>
          <a:graphicData uri="http://schemas.openxmlformats.org/presentationml/2006/ole">
            <p:oleObj spid="_x0000_s63497" name="Visio" r:id="rId7" imgW="4944237" imgH="3543418" progId="Visio.Drawing.11">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TotalTime>
  <Words>1055</Words>
  <Application>Microsoft Office PowerPoint</Application>
  <PresentationFormat>全屏显示(4:3)</PresentationFormat>
  <Paragraphs>351</Paragraphs>
  <Slides>21</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21</vt:i4>
      </vt:variant>
    </vt:vector>
  </HeadingPairs>
  <TitlesOfParts>
    <vt:vector size="24" baseType="lpstr">
      <vt:lpstr>Office 主题</vt:lpstr>
      <vt:lpstr>Visio</vt:lpstr>
      <vt:lpstr>Microsoft Office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Administrator</cp:lastModifiedBy>
  <cp:revision>477</cp:revision>
  <cp:lastPrinted>2016-07-08T19:33:00Z</cp:lastPrinted>
  <dcterms:created xsi:type="dcterms:W3CDTF">2016-01-19T03:44:00Z</dcterms:created>
  <dcterms:modified xsi:type="dcterms:W3CDTF">2017-05-03T13:50:54Z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